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480" r:id="rId4"/>
    <p:sldId id="479" r:id="rId5"/>
    <p:sldId id="258" r:id="rId6"/>
    <p:sldId id="293" r:id="rId7"/>
    <p:sldId id="263" r:id="rId8"/>
    <p:sldId id="324" r:id="rId9"/>
    <p:sldId id="330" r:id="rId10"/>
    <p:sldId id="328" r:id="rId11"/>
    <p:sldId id="307" r:id="rId12"/>
    <p:sldId id="309" r:id="rId13"/>
    <p:sldId id="311" r:id="rId14"/>
    <p:sldId id="314" r:id="rId15"/>
    <p:sldId id="481" r:id="rId16"/>
    <p:sldId id="332" r:id="rId17"/>
    <p:sldId id="333" r:id="rId18"/>
    <p:sldId id="327" r:id="rId19"/>
    <p:sldId id="300" r:id="rId20"/>
    <p:sldId id="478" r:id="rId21"/>
    <p:sldId id="467" r:id="rId22"/>
    <p:sldId id="482" r:id="rId23"/>
    <p:sldId id="472" r:id="rId24"/>
    <p:sldId id="319" r:id="rId25"/>
    <p:sldId id="320" r:id="rId26"/>
    <p:sldId id="321" r:id="rId27"/>
    <p:sldId id="262" r:id="rId28"/>
    <p:sldId id="264" r:id="rId29"/>
    <p:sldId id="470" r:id="rId30"/>
    <p:sldId id="322" r:id="rId31"/>
    <p:sldId id="477" r:id="rId32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나눔바른고딕" panose="020B0603020101020101" pitchFamily="34" charset="-127"/>
      <p:regular r:id="rId36"/>
    </p:embeddedFont>
    <p:embeddedFont>
      <p:font typeface="Arial Black" panose="020B0604020202020204" pitchFamily="34" charset="0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0624B-92A4-4655-9219-DB9322EE5CF4}" v="2" dt="2022-03-22T23:52:26.527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54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30D0624B-92A4-4655-9219-DB9322EE5CF4}"/>
    <pc:docChg chg="modSld">
      <pc:chgData name="Song Seokil" userId="55e21934b449b532" providerId="LiveId" clId="{30D0624B-92A4-4655-9219-DB9322EE5CF4}" dt="2022-03-22T23:52:26.527" v="1" actId="27636"/>
      <pc:docMkLst>
        <pc:docMk/>
      </pc:docMkLst>
      <pc:sldChg chg="modSp">
        <pc:chgData name="Song Seokil" userId="55e21934b449b532" providerId="LiveId" clId="{30D0624B-92A4-4655-9219-DB9322EE5CF4}" dt="2022-03-22T23:52:26.527" v="1" actId="27636"/>
        <pc:sldMkLst>
          <pc:docMk/>
          <pc:sldMk cId="2622065442" sldId="468"/>
        </pc:sldMkLst>
        <pc:picChg chg="mod">
          <ac:chgData name="Song Seokil" userId="55e21934b449b532" providerId="LiveId" clId="{30D0624B-92A4-4655-9219-DB9322EE5CF4}" dt="2022-03-22T23:52:26.527" v="1" actId="27636"/>
          <ac:picMkLst>
            <pc:docMk/>
            <pc:sldMk cId="2622065442" sldId="468"/>
            <ac:picMk id="4103" creationId="{00000000-0000-0000-0000-000000000000}"/>
          </ac:picMkLst>
        </pc:picChg>
      </pc:sldChg>
    </pc:docChg>
  </pc:docChgLst>
  <pc:docChgLst>
    <pc:chgData name="Song Seokil" userId="55e21934b449b532" providerId="LiveId" clId="{6D257E48-6BB7-4E9B-881C-5D9B9B45D90E}"/>
    <pc:docChg chg="modSld">
      <pc:chgData name="Song Seokil" userId="55e21934b449b532" providerId="LiveId" clId="{6D257E48-6BB7-4E9B-881C-5D9B9B45D90E}" dt="2021-09-01T02:02:03.267" v="17" actId="20577"/>
      <pc:docMkLst>
        <pc:docMk/>
      </pc:docMkLst>
      <pc:sldChg chg="modSp mod">
        <pc:chgData name="Song Seokil" userId="55e21934b449b532" providerId="LiveId" clId="{6D257E48-6BB7-4E9B-881C-5D9B9B45D90E}" dt="2021-09-01T02:01:40.763" v="3" actId="20577"/>
        <pc:sldMkLst>
          <pc:docMk/>
          <pc:sldMk cId="0" sldId="257"/>
        </pc:sldMkLst>
        <pc:spChg chg="mod">
          <ac:chgData name="Song Seokil" userId="55e21934b449b532" providerId="LiveId" clId="{6D257E48-6BB7-4E9B-881C-5D9B9B45D90E}" dt="2021-09-01T02:01:40.763" v="3" actId="20577"/>
          <ac:spMkLst>
            <pc:docMk/>
            <pc:sldMk cId="0" sldId="257"/>
            <ac:spMk id="4099" creationId="{00000000-0000-0000-0000-000000000000}"/>
          </ac:spMkLst>
        </pc:spChg>
      </pc:sldChg>
      <pc:sldChg chg="modSp mod">
        <pc:chgData name="Song Seokil" userId="55e21934b449b532" providerId="LiveId" clId="{6D257E48-6BB7-4E9B-881C-5D9B9B45D90E}" dt="2021-09-01T02:02:03.267" v="17" actId="20577"/>
        <pc:sldMkLst>
          <pc:docMk/>
          <pc:sldMk cId="2139356132" sldId="293"/>
        </pc:sldMkLst>
        <pc:spChg chg="mod">
          <ac:chgData name="Song Seokil" userId="55e21934b449b532" providerId="LiveId" clId="{6D257E48-6BB7-4E9B-881C-5D9B9B45D90E}" dt="2021-09-01T02:02:03.267" v="17" actId="20577"/>
          <ac:spMkLst>
            <pc:docMk/>
            <pc:sldMk cId="2139356132" sldId="293"/>
            <ac:spMk id="3" creationId="{00000000-0000-0000-0000-000000000000}"/>
          </ac:spMkLst>
        </pc:spChg>
      </pc:sldChg>
    </pc:docChg>
  </pc:docChgLst>
  <pc:docChgLst>
    <pc:chgData name="Song Seokil" userId="55e21934b449b532" providerId="LiveId" clId="{587021DF-1039-44F7-A757-F600BF98DA85}"/>
    <pc:docChg chg="custSel modSld">
      <pc:chgData name="Song Seokil" userId="55e21934b449b532" providerId="LiveId" clId="{587021DF-1039-44F7-A757-F600BF98DA85}" dt="2022-03-17T08:54:38.912" v="0" actId="27636"/>
      <pc:docMkLst>
        <pc:docMk/>
      </pc:docMkLst>
      <pc:sldChg chg="modSp mod">
        <pc:chgData name="Song Seokil" userId="55e21934b449b532" providerId="LiveId" clId="{587021DF-1039-44F7-A757-F600BF98DA85}" dt="2022-03-17T08:54:38.912" v="0" actId="27636"/>
        <pc:sldMkLst>
          <pc:docMk/>
          <pc:sldMk cId="1634097634" sldId="311"/>
        </pc:sldMkLst>
        <pc:spChg chg="mod">
          <ac:chgData name="Song Seokil" userId="55e21934b449b532" providerId="LiveId" clId="{587021DF-1039-44F7-A757-F600BF98DA85}" dt="2022-03-17T08:54:38.912" v="0" actId="27636"/>
          <ac:spMkLst>
            <pc:docMk/>
            <pc:sldMk cId="1634097634" sldId="311"/>
            <ac:spMk id="3" creationId="{00000000-0000-0000-0000-000000000000}"/>
          </ac:spMkLst>
        </pc:spChg>
      </pc:sldChg>
    </pc:docChg>
  </pc:docChgLst>
  <pc:docChgLst>
    <pc:chgData name="Song Seokil" userId="55e21934b449b532" providerId="LiveId" clId="{3FE86E65-4679-4096-BBAB-4FB8F99C25DC}"/>
    <pc:docChg chg="custSel modSld">
      <pc:chgData name="Song Seokil" userId="55e21934b449b532" providerId="LiveId" clId="{3FE86E65-4679-4096-BBAB-4FB8F99C25DC}" dt="2022-03-01T23:58:32.302" v="103"/>
      <pc:docMkLst>
        <pc:docMk/>
      </pc:docMkLst>
      <pc:sldChg chg="modSp mod">
        <pc:chgData name="Song Seokil" userId="55e21934b449b532" providerId="LiveId" clId="{3FE86E65-4679-4096-BBAB-4FB8F99C25DC}" dt="2022-03-01T23:56:34.843" v="10"/>
        <pc:sldMkLst>
          <pc:docMk/>
          <pc:sldMk cId="0" sldId="256"/>
        </pc:sldMkLst>
        <pc:spChg chg="mod">
          <ac:chgData name="Song Seokil" userId="55e21934b449b532" providerId="LiveId" clId="{3FE86E65-4679-4096-BBAB-4FB8F99C25DC}" dt="2022-03-01T23:56:34.843" v="10"/>
          <ac:spMkLst>
            <pc:docMk/>
            <pc:sldMk cId="0" sldId="256"/>
            <ac:spMk id="3074" creationId="{00000000-0000-0000-0000-000000000000}"/>
          </ac:spMkLst>
        </pc:spChg>
      </pc:sldChg>
      <pc:sldChg chg="delSp modSp mod">
        <pc:chgData name="Song Seokil" userId="55e21934b449b532" providerId="LiveId" clId="{3FE86E65-4679-4096-BBAB-4FB8F99C25DC}" dt="2022-03-01T23:58:32.302" v="103"/>
        <pc:sldMkLst>
          <pc:docMk/>
          <pc:sldMk cId="0" sldId="257"/>
        </pc:sldMkLst>
        <pc:spChg chg="mod">
          <ac:chgData name="Song Seokil" userId="55e21934b449b532" providerId="LiveId" clId="{3FE86E65-4679-4096-BBAB-4FB8F99C25DC}" dt="2022-03-01T23:58:32.302" v="103"/>
          <ac:spMkLst>
            <pc:docMk/>
            <pc:sldMk cId="0" sldId="257"/>
            <ac:spMk id="4099" creationId="{00000000-0000-0000-0000-000000000000}"/>
          </ac:spMkLst>
        </pc:spChg>
        <pc:picChg chg="del">
          <ac:chgData name="Song Seokil" userId="55e21934b449b532" providerId="LiveId" clId="{3FE86E65-4679-4096-BBAB-4FB8F99C25DC}" dt="2022-03-01T23:57:59.084" v="37" actId="478"/>
          <ac:picMkLst>
            <pc:docMk/>
            <pc:sldMk cId="0" sldId="257"/>
            <ac:picMk id="4" creationId="{00000000-0000-0000-0000-000000000000}"/>
          </ac:picMkLst>
        </pc:picChg>
        <pc:picChg chg="del">
          <ac:chgData name="Song Seokil" userId="55e21934b449b532" providerId="LiveId" clId="{3FE86E65-4679-4096-BBAB-4FB8F99C25DC}" dt="2022-03-01T23:57:59.739" v="38" actId="478"/>
          <ac:picMkLst>
            <pc:docMk/>
            <pc:sldMk cId="0" sldId="257"/>
            <ac:picMk id="5" creationId="{00000000-0000-0000-0000-000000000000}"/>
          </ac:picMkLst>
        </pc:picChg>
      </pc:sldChg>
      <pc:sldChg chg="modSp mod">
        <pc:chgData name="Song Seokil" userId="55e21934b449b532" providerId="LiveId" clId="{3FE86E65-4679-4096-BBAB-4FB8F99C25DC}" dt="2022-03-01T23:57:16.123" v="36"/>
        <pc:sldMkLst>
          <pc:docMk/>
          <pc:sldMk cId="0" sldId="258"/>
        </pc:sldMkLst>
        <pc:spChg chg="mod">
          <ac:chgData name="Song Seokil" userId="55e21934b449b532" providerId="LiveId" clId="{3FE86E65-4679-4096-BBAB-4FB8F99C25DC}" dt="2022-03-01T23:57:16.123" v="36"/>
          <ac:spMkLst>
            <pc:docMk/>
            <pc:sldMk cId="0" sldId="258"/>
            <ac:spMk id="5123" creationId="{00000000-0000-0000-0000-000000000000}"/>
          </ac:spMkLst>
        </pc:spChg>
      </pc:sldChg>
    </pc:docChg>
  </pc:docChgLst>
  <pc:docChgLst>
    <pc:chgData name="Song Seokil" userId="55e21934b449b532" providerId="LiveId" clId="{F07FBCCE-BCF6-4790-BF44-CFAD029E6911}"/>
    <pc:docChg chg="undo custSel delSld modSld">
      <pc:chgData name="Song Seokil" userId="55e21934b449b532" providerId="LiveId" clId="{F07FBCCE-BCF6-4790-BF44-CFAD029E6911}" dt="2021-09-08T02:14:20.210" v="65" actId="1076"/>
      <pc:docMkLst>
        <pc:docMk/>
      </pc:docMkLst>
      <pc:sldChg chg="modSp mod">
        <pc:chgData name="Song Seokil" userId="55e21934b449b532" providerId="LiveId" clId="{F07FBCCE-BCF6-4790-BF44-CFAD029E6911}" dt="2021-09-08T02:02:51.440" v="63" actId="255"/>
        <pc:sldMkLst>
          <pc:docMk/>
          <pc:sldMk cId="1831229938" sldId="259"/>
        </pc:sldMkLst>
        <pc:spChg chg="mod">
          <ac:chgData name="Song Seokil" userId="55e21934b449b532" providerId="LiveId" clId="{F07FBCCE-BCF6-4790-BF44-CFAD029E6911}" dt="2021-09-08T02:02:51.440" v="63" actId="255"/>
          <ac:spMkLst>
            <pc:docMk/>
            <pc:sldMk cId="1831229938" sldId="259"/>
            <ac:spMk id="6147" creationId="{00000000-0000-0000-0000-000000000000}"/>
          </ac:spMkLst>
        </pc:spChg>
      </pc:sldChg>
      <pc:sldChg chg="modSp mod">
        <pc:chgData name="Song Seokil" userId="55e21934b449b532" providerId="LiveId" clId="{F07FBCCE-BCF6-4790-BF44-CFAD029E6911}" dt="2021-09-08T01:35:07.816" v="8" actId="27636"/>
        <pc:sldMkLst>
          <pc:docMk/>
          <pc:sldMk cId="1634097634" sldId="311"/>
        </pc:sldMkLst>
        <pc:spChg chg="mod">
          <ac:chgData name="Song Seokil" userId="55e21934b449b532" providerId="LiveId" clId="{F07FBCCE-BCF6-4790-BF44-CFAD029E6911}" dt="2021-09-08T01:35:07.816" v="8" actId="27636"/>
          <ac:spMkLst>
            <pc:docMk/>
            <pc:sldMk cId="1634097634" sldId="311"/>
            <ac:spMk id="3" creationId="{00000000-0000-0000-0000-000000000000}"/>
          </ac:spMkLst>
        </pc:spChg>
      </pc:sldChg>
      <pc:sldChg chg="addSp delSp modSp mod">
        <pc:chgData name="Song Seokil" userId="55e21934b449b532" providerId="LiveId" clId="{F07FBCCE-BCF6-4790-BF44-CFAD029E6911}" dt="2021-09-08T01:43:31.104" v="56" actId="1076"/>
        <pc:sldMkLst>
          <pc:docMk/>
          <pc:sldMk cId="1531828516" sldId="321"/>
        </pc:sldMkLst>
        <pc:spChg chg="mod">
          <ac:chgData name="Song Seokil" userId="55e21934b449b532" providerId="LiveId" clId="{F07FBCCE-BCF6-4790-BF44-CFAD029E6911}" dt="2021-09-08T01:42:54.411" v="47" actId="207"/>
          <ac:spMkLst>
            <pc:docMk/>
            <pc:sldMk cId="1531828516" sldId="321"/>
            <ac:spMk id="3" creationId="{00000000-0000-0000-0000-000000000000}"/>
          </ac:spMkLst>
        </pc:spChg>
        <pc:spChg chg="add del mod">
          <ac:chgData name="Song Seokil" userId="55e21934b449b532" providerId="LiveId" clId="{F07FBCCE-BCF6-4790-BF44-CFAD029E6911}" dt="2021-09-08T01:35:07.706" v="6"/>
          <ac:spMkLst>
            <pc:docMk/>
            <pc:sldMk cId="1531828516" sldId="321"/>
            <ac:spMk id="7" creationId="{A6ECD821-47A5-414C-9A83-19D53B7CC299}"/>
          </ac:spMkLst>
        </pc:spChg>
        <pc:spChg chg="add del mod">
          <ac:chgData name="Song Seokil" userId="55e21934b449b532" providerId="LiveId" clId="{F07FBCCE-BCF6-4790-BF44-CFAD029E6911}" dt="2021-09-08T01:35:06.906" v="5"/>
          <ac:spMkLst>
            <pc:docMk/>
            <pc:sldMk cId="1531828516" sldId="321"/>
            <ac:spMk id="8" creationId="{34795532-FDF2-42FE-AD7E-8C2FC34CEE21}"/>
          </ac:spMkLst>
        </pc:spChg>
        <pc:spChg chg="mod">
          <ac:chgData name="Song Seokil" userId="55e21934b449b532" providerId="LiveId" clId="{F07FBCCE-BCF6-4790-BF44-CFAD029E6911}" dt="2021-09-08T01:43:31.104" v="56" actId="1076"/>
          <ac:spMkLst>
            <pc:docMk/>
            <pc:sldMk cId="1531828516" sldId="321"/>
            <ac:spMk id="13" creationId="{701A1359-3900-4E19-B10C-6B556715F5B5}"/>
          </ac:spMkLst>
        </pc:spChg>
        <pc:spChg chg="mod">
          <ac:chgData name="Song Seokil" userId="55e21934b449b532" providerId="LiveId" clId="{F07FBCCE-BCF6-4790-BF44-CFAD029E6911}" dt="2021-09-08T01:43:23.785" v="54" actId="14100"/>
          <ac:spMkLst>
            <pc:docMk/>
            <pc:sldMk cId="1531828516" sldId="321"/>
            <ac:spMk id="14" creationId="{10681670-CC73-41FF-8FB8-1C2240B66A70}"/>
          </ac:spMkLst>
        </pc:spChg>
      </pc:sldChg>
      <pc:sldChg chg="modSp mod">
        <pc:chgData name="Song Seokil" userId="55e21934b449b532" providerId="LiveId" clId="{F07FBCCE-BCF6-4790-BF44-CFAD029E6911}" dt="2021-09-08T01:43:55.336" v="58" actId="6549"/>
        <pc:sldMkLst>
          <pc:docMk/>
          <pc:sldMk cId="2622065442" sldId="468"/>
        </pc:sldMkLst>
        <pc:spChg chg="mod">
          <ac:chgData name="Song Seokil" userId="55e21934b449b532" providerId="LiveId" clId="{F07FBCCE-BCF6-4790-BF44-CFAD029E6911}" dt="2021-09-08T01:43:55.336" v="58" actId="6549"/>
          <ac:spMkLst>
            <pc:docMk/>
            <pc:sldMk cId="2622065442" sldId="468"/>
            <ac:spMk id="4099" creationId="{00000000-0000-0000-0000-000000000000}"/>
          </ac:spMkLst>
        </pc:spChg>
      </pc:sldChg>
      <pc:sldChg chg="modSp mod">
        <pc:chgData name="Song Seokil" userId="55e21934b449b532" providerId="LiveId" clId="{F07FBCCE-BCF6-4790-BF44-CFAD029E6911}" dt="2021-09-08T01:35:07.779" v="7" actId="27636"/>
        <pc:sldMkLst>
          <pc:docMk/>
          <pc:sldMk cId="3790074812" sldId="471"/>
        </pc:sldMkLst>
        <pc:spChg chg="mod">
          <ac:chgData name="Song Seokil" userId="55e21934b449b532" providerId="LiveId" clId="{F07FBCCE-BCF6-4790-BF44-CFAD029E6911}" dt="2021-09-08T01:35:07.779" v="7" actId="27636"/>
          <ac:spMkLst>
            <pc:docMk/>
            <pc:sldMk cId="3790074812" sldId="471"/>
            <ac:spMk id="12291" creationId="{00000000-0000-0000-0000-000000000000}"/>
          </ac:spMkLst>
        </pc:spChg>
      </pc:sldChg>
      <pc:sldChg chg="del">
        <pc:chgData name="Song Seokil" userId="55e21934b449b532" providerId="LiveId" clId="{F07FBCCE-BCF6-4790-BF44-CFAD029E6911}" dt="2021-09-08T02:12:34.443" v="64" actId="47"/>
        <pc:sldMkLst>
          <pc:docMk/>
          <pc:sldMk cId="1828340167" sldId="473"/>
        </pc:sldMkLst>
      </pc:sldChg>
      <pc:sldChg chg="modSp">
        <pc:chgData name="Song Seokil" userId="55e21934b449b532" providerId="LiveId" clId="{F07FBCCE-BCF6-4790-BF44-CFAD029E6911}" dt="2021-09-08T02:14:20.210" v="65" actId="1076"/>
        <pc:sldMkLst>
          <pc:docMk/>
          <pc:sldMk cId="3210742656" sldId="476"/>
        </pc:sldMkLst>
        <pc:picChg chg="mod">
          <ac:chgData name="Song Seokil" userId="55e21934b449b532" providerId="LiveId" clId="{F07FBCCE-BCF6-4790-BF44-CFAD029E6911}" dt="2021-09-08T02:14:20.210" v="65" actId="1076"/>
          <ac:picMkLst>
            <pc:docMk/>
            <pc:sldMk cId="3210742656" sldId="476"/>
            <ac:picMk id="1741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E072E-F755-4F0D-96C8-A2C87C1683C4}" type="datetimeFigureOut">
              <a:rPr lang="ko-KR" altLang="en-US" smtClean="0"/>
              <a:t>2023. 3. 1.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A8382-8ED1-4462-B1EB-1B82BF5C57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917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95706-865D-4D8E-9BF3-6C7D7A06441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4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4B5-502A-4054-B02F-013077F9A7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20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4B5-502A-4054-B02F-013077F9A79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39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EF4B5-502A-4054-B02F-013077F9A79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5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2578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35976"/>
            <a:ext cx="6858000" cy="1521823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06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76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57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37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4176400" y="93663"/>
            <a:ext cx="5580176" cy="523220"/>
            <a:chOff x="6752029" y="188640"/>
            <a:chExt cx="558241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399760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데이터베이스 시스템</a:t>
              </a:r>
              <a:endParaRPr kumimoji="1" lang="en-US" altLang="ko-KR" sz="2800" b="1" kern="1200" spc="-300" dirty="0">
                <a:solidFill>
                  <a:srgbClr val="393939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83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68288" indent="-228600">
              <a:defRPr/>
            </a:lvl2pPr>
            <a:lvl3pPr marL="534988" indent="-228600">
              <a:defRPr/>
            </a:lvl3pPr>
            <a:lvl4pPr marL="803275" indent="-228600">
              <a:defRPr/>
            </a:lvl4pPr>
            <a:lvl5pPr marL="1081088" indent="-228600"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0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1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3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0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441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36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9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434" y="207471"/>
            <a:ext cx="8282152" cy="759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434" y="1082566"/>
            <a:ext cx="8282152" cy="526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1434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63862"/>
            <a:ext cx="30861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45166" y="6463862"/>
            <a:ext cx="2057400" cy="257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fld id="{39676AFD-F555-46EF-8D65-F8A4AF2ED3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0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ix모던고딕 B" panose="02020603020101020101" pitchFamily="18" charset="-127"/>
          <a:ea typeface="Rix모던고딕 B" panose="02020603020101020101" pitchFamily="18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b="1" u="sng" kern="1200">
          <a:solidFill>
            <a:schemeClr val="tx1"/>
          </a:solidFill>
          <a:latin typeface="Rix모던고딕 M" panose="02020603020101020101" pitchFamily="18" charset="-127"/>
          <a:ea typeface="Rix모던고딕 M" panose="02020603020101020101" pitchFamily="18" charset="-127"/>
          <a:cs typeface="+mn-cs"/>
        </a:defRPr>
      </a:lvl1pPr>
      <a:lvl2pPr marL="2682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ix모던고딕 M" panose="02020603020101020101" pitchFamily="18" charset="-127"/>
          <a:ea typeface="Rix모던고딕 M" panose="02020603020101020101" pitchFamily="18" charset="-127"/>
          <a:cs typeface="+mn-cs"/>
        </a:defRPr>
      </a:lvl2pPr>
      <a:lvl3pPr marL="5349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ix모던고딕 M" panose="02020603020101020101" pitchFamily="18" charset="-127"/>
          <a:ea typeface="Rix모던고딕 M" panose="02020603020101020101" pitchFamily="18" charset="-127"/>
          <a:cs typeface="+mn-cs"/>
        </a:defRPr>
      </a:lvl3pPr>
      <a:lvl4pPr marL="803275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ix모던고딕 M" panose="02020603020101020101" pitchFamily="18" charset="-127"/>
          <a:ea typeface="Rix모던고딕 M" panose="02020603020101020101" pitchFamily="18" charset="-127"/>
          <a:cs typeface="+mn-cs"/>
        </a:defRPr>
      </a:lvl4pPr>
      <a:lvl5pPr marL="1081088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ix모던고딕 M" panose="02020603020101020101" pitchFamily="18" charset="-127"/>
          <a:ea typeface="Rix모던고딕 M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분산시스템기초</a:t>
            </a:r>
            <a:br>
              <a:rPr lang="en-US" altLang="ko-KR" dirty="0"/>
            </a:br>
            <a:r>
              <a:rPr lang="ko-KR" altLang="en-US" dirty="0"/>
              <a:t>강의 소개</a:t>
            </a:r>
          </a:p>
        </p:txBody>
      </p:sp>
      <p:sp>
        <p:nvSpPr>
          <p:cNvPr id="3075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Seok Il Song</a:t>
            </a:r>
          </a:p>
          <a:p>
            <a:r>
              <a:rPr lang="en-US" altLang="ko-KR" dirty="0"/>
              <a:t>sisong@ut.ac.kr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8569" b="24093"/>
          <a:stretch/>
        </p:blipFill>
        <p:spPr>
          <a:xfrm>
            <a:off x="2665716" y="350381"/>
            <a:ext cx="6257567" cy="6135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4879" y="16907"/>
            <a:ext cx="2839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u="sng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2016</a:t>
            </a:r>
            <a:r>
              <a:rPr lang="ko-KR" altLang="en-US" sz="1600" b="1" u="sng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년 기준 데이터 생성 속도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0411" y="1501042"/>
            <a:ext cx="24988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2019</a:t>
            </a:r>
            <a:r>
              <a:rPr lang="ko-KR" altLang="en-US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년 </a:t>
            </a:r>
            <a:r>
              <a:rPr lang="en-US" altLang="ko-KR" sz="1400" b="1" u="sng" dirty="0" err="1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Youtube</a:t>
            </a:r>
            <a:endParaRPr lang="en-US" altLang="ko-KR" sz="1400" b="1" u="sng" dirty="0">
              <a:solidFill>
                <a:srgbClr val="FF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분에 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300 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시간 비디오 업로드</a:t>
            </a:r>
            <a:endParaRPr lang="en-US" altLang="ko-KR" sz="1400" dirty="0">
              <a:solidFill>
                <a:srgbClr val="FF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ko-KR" altLang="en-US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시간에 </a:t>
            </a: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18TB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0411" y="3275320"/>
            <a:ext cx="24184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2017</a:t>
            </a:r>
            <a:r>
              <a:rPr lang="ko-KR" altLang="en-US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년 </a:t>
            </a:r>
            <a:r>
              <a:rPr lang="en-US" altLang="ko-KR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DNA </a:t>
            </a:r>
            <a:r>
              <a:rPr lang="ko-KR" altLang="en-US" sz="1400" b="1" u="sng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데이터</a:t>
            </a:r>
            <a:endParaRPr lang="en-US" altLang="ko-KR" sz="1400" b="1" u="sng" dirty="0">
              <a:solidFill>
                <a:srgbClr val="FF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 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DNA 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데이터 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90 GB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2.5 Exabyte DNA </a:t>
            </a:r>
            <a:r>
              <a:rPr lang="ko-KR" altLang="en-US" sz="1400" dirty="0">
                <a:solidFill>
                  <a:srgbClr val="FF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데이터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2378324" y="2000250"/>
            <a:ext cx="479176" cy="2394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3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Bigdata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Big Data ?</a:t>
            </a:r>
          </a:p>
          <a:p>
            <a:pPr lvl="1"/>
            <a:r>
              <a:rPr lang="ko-KR" altLang="en-US" dirty="0"/>
              <a:t>크기 </a:t>
            </a:r>
            <a:r>
              <a:rPr lang="en-US" altLang="ko-KR" dirty="0"/>
              <a:t>(Volume)</a:t>
            </a:r>
            <a:r>
              <a:rPr lang="ko-KR" altLang="en-US" dirty="0"/>
              <a:t>가 큰 데이터 </a:t>
            </a:r>
            <a:r>
              <a:rPr lang="en-US" altLang="ko-KR" dirty="0"/>
              <a:t>? </a:t>
            </a:r>
          </a:p>
          <a:p>
            <a:pPr lvl="2"/>
            <a:r>
              <a:rPr lang="en-US" altLang="ko-KR" dirty="0"/>
              <a:t>What is big today maybe not big tomorrow</a:t>
            </a:r>
          </a:p>
          <a:p>
            <a:pPr lvl="2"/>
            <a:r>
              <a:rPr lang="ko-KR" altLang="en-US" dirty="0"/>
              <a:t>데이터의 관리</a:t>
            </a:r>
            <a:r>
              <a:rPr lang="en-US" altLang="ko-KR" dirty="0"/>
              <a:t>, </a:t>
            </a:r>
            <a:r>
              <a:rPr lang="ko-KR" altLang="en-US" dirty="0"/>
              <a:t>분석에 대한 종합적 어려움과</a:t>
            </a:r>
            <a:r>
              <a:rPr lang="en-US" altLang="ko-KR" dirty="0"/>
              <a:t> </a:t>
            </a:r>
            <a:r>
              <a:rPr lang="ko-KR" altLang="en-US" dirty="0"/>
              <a:t>복잡함을 표현</a:t>
            </a:r>
            <a:endParaRPr lang="en-US" altLang="ko-KR" dirty="0"/>
          </a:p>
          <a:p>
            <a:pPr lvl="1"/>
            <a:r>
              <a:rPr lang="ko-KR" altLang="en-US" dirty="0"/>
              <a:t>내가 생각하는 정의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Gartner </a:t>
            </a:r>
            <a:r>
              <a:rPr lang="ko-KR" altLang="en-US" dirty="0"/>
              <a:t>의 </a:t>
            </a:r>
            <a:r>
              <a:rPr lang="en-US" altLang="ko-KR" dirty="0"/>
              <a:t>Big Data</a:t>
            </a:r>
            <a:r>
              <a:rPr lang="ko-KR" altLang="en-US" dirty="0"/>
              <a:t> 특성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3V = Volume + Variety + Velocity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8D69E-E9DA-4AE2-9959-85D6E8E84E4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189E30-1626-AFC0-A32D-1EF615E241A0}"/>
              </a:ext>
            </a:extLst>
          </p:cNvPr>
          <p:cNvSpPr/>
          <p:nvPr/>
        </p:nvSpPr>
        <p:spPr>
          <a:xfrm>
            <a:off x="794229" y="3043110"/>
            <a:ext cx="7786435" cy="108333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빅데이터란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기존의 방식으로는 관리와 분석이 매우 어려운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데이터 집합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그리고 이를 관리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•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분석하기 위해 필요한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인력과 조직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관련 기술까지 포괄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하는 용어 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55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Bigdata</a:t>
            </a:r>
            <a:r>
              <a:rPr lang="ko-KR" altLang="en-US" dirty="0"/>
              <a:t> 의 특성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6F88943-90DD-2294-9739-EEAC36374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b="1" dirty="0">
                <a:solidFill>
                  <a:srgbClr val="FF0000"/>
                </a:solidFill>
              </a:rPr>
              <a:t>1.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Scale (</a:t>
            </a:r>
            <a:r>
              <a:rPr lang="en-US" dirty="0">
                <a:solidFill>
                  <a:srgbClr val="FF0000"/>
                </a:solidFill>
              </a:rPr>
              <a:t>Volume) : </a:t>
            </a:r>
            <a:r>
              <a:rPr lang="ko-KR" altLang="en-US" dirty="0">
                <a:solidFill>
                  <a:srgbClr val="FF0000"/>
                </a:solidFill>
              </a:rPr>
              <a:t>지수적으로 증가</a:t>
            </a:r>
            <a:endParaRPr lang="en-US" dirty="0">
              <a:solidFill>
                <a:srgbClr val="FF0000"/>
              </a:solidFill>
            </a:endParaRPr>
          </a:p>
          <a:p>
            <a:pPr lvl="1" latinLnBrk="0"/>
            <a:r>
              <a:rPr lang="en-US" altLang="ko-KR" dirty="0"/>
              <a:t>2009</a:t>
            </a:r>
            <a:r>
              <a:rPr lang="ko-KR" altLang="en-US" dirty="0"/>
              <a:t>년 </a:t>
            </a:r>
            <a:r>
              <a:rPr lang="en-US" altLang="ko-KR" dirty="0"/>
              <a:t>0.8ZB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35ZB (</a:t>
            </a:r>
            <a:r>
              <a:rPr lang="en-US" dirty="0"/>
              <a:t>50</a:t>
            </a:r>
            <a:r>
              <a:rPr lang="ko-KR" altLang="en-US" dirty="0"/>
              <a:t>배 증가</a:t>
            </a:r>
            <a:r>
              <a:rPr lang="en-US" altLang="ko-KR" dirty="0"/>
              <a:t>)</a:t>
            </a:r>
            <a:endParaRPr lang="en-US" dirty="0"/>
          </a:p>
          <a:p>
            <a:pPr lvl="1" latinLnBrk="0"/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33 ZB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175 ZB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60</a:t>
            </a:r>
            <a:r>
              <a:rPr lang="ko-KR" altLang="en-US" dirty="0"/>
              <a:t>배 증가</a:t>
            </a:r>
            <a:r>
              <a:rPr lang="en-US" altLang="ko-KR" dirty="0"/>
              <a:t>)</a:t>
            </a:r>
          </a:p>
          <a:p>
            <a:pPr lvl="1" latinLnBrk="0"/>
            <a:endParaRPr lang="en-US" altLang="ko-KR" dirty="0"/>
          </a:p>
          <a:p>
            <a:pPr latinLnBrk="0"/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Complexity (Varity)</a:t>
            </a:r>
            <a:endParaRPr lang="en-US" altLang="ko-KR" dirty="0">
              <a:solidFill>
                <a:srgbClr val="FF0000"/>
              </a:solidFill>
            </a:endParaRPr>
          </a:p>
          <a:p>
            <a:pPr lvl="1" latinLnBrk="0"/>
            <a:r>
              <a:rPr lang="ko-KR" altLang="en-US" dirty="0"/>
              <a:t>다양한 형태 및 구조</a:t>
            </a:r>
            <a:endParaRPr lang="en-US" dirty="0"/>
          </a:p>
          <a:p>
            <a:pPr lvl="2" latinLnBrk="0"/>
            <a:r>
              <a:rPr lang="ko-KR" altLang="en-US" dirty="0"/>
              <a:t>텍스트</a:t>
            </a:r>
            <a:r>
              <a:rPr lang="en-US" altLang="ko-KR" dirty="0"/>
              <a:t>,</a:t>
            </a:r>
            <a:r>
              <a:rPr lang="ko-KR" altLang="en-US" dirty="0"/>
              <a:t> 숫자</a:t>
            </a:r>
            <a:r>
              <a:rPr lang="en-US" altLang="ko-KR" dirty="0"/>
              <a:t>,</a:t>
            </a:r>
            <a:r>
              <a:rPr lang="ko-KR" altLang="en-US" dirty="0"/>
              <a:t> 이미지</a:t>
            </a:r>
            <a:r>
              <a:rPr lang="en-US" altLang="ko-KR" dirty="0"/>
              <a:t>,</a:t>
            </a:r>
            <a:r>
              <a:rPr lang="ko-KR" altLang="en-US" dirty="0"/>
              <a:t> 오디오</a:t>
            </a:r>
            <a:r>
              <a:rPr lang="en-US" altLang="ko-KR" dirty="0"/>
              <a:t>,</a:t>
            </a:r>
            <a:r>
              <a:rPr lang="ko-KR" altLang="en-US" dirty="0"/>
              <a:t> 비디오</a:t>
            </a:r>
            <a:r>
              <a:rPr lang="en-US" altLang="ko-KR" dirty="0"/>
              <a:t>,</a:t>
            </a:r>
            <a:r>
              <a:rPr lang="ko-KR" altLang="en-US" dirty="0"/>
              <a:t> 시퀀스</a:t>
            </a:r>
            <a:r>
              <a:rPr lang="en-US" altLang="ko-KR" dirty="0"/>
              <a:t>,</a:t>
            </a:r>
            <a:r>
              <a:rPr lang="ko-KR" altLang="en-US" dirty="0"/>
              <a:t> 시계열</a:t>
            </a:r>
            <a:r>
              <a:rPr lang="en-US" altLang="ko-KR" dirty="0"/>
              <a:t>,</a:t>
            </a:r>
            <a:r>
              <a:rPr lang="ko-KR" altLang="en-US" dirty="0"/>
              <a:t> 소셜 미디어 데이터</a:t>
            </a:r>
            <a:r>
              <a:rPr lang="en-US" altLang="ko-KR" dirty="0"/>
              <a:t>,</a:t>
            </a:r>
            <a:r>
              <a:rPr lang="ko-KR" altLang="en-US" dirty="0"/>
              <a:t> 등</a:t>
            </a:r>
            <a:endParaRPr lang="en-US" altLang="ko-KR" dirty="0"/>
          </a:p>
          <a:p>
            <a:pPr lvl="2" latinLnBrk="0"/>
            <a:r>
              <a:rPr lang="ko-KR" altLang="en-US" dirty="0"/>
              <a:t>정적인 데이터</a:t>
            </a:r>
            <a:r>
              <a:rPr lang="en-US" altLang="ko-KR" dirty="0"/>
              <a:t>,</a:t>
            </a:r>
            <a:r>
              <a:rPr lang="ko-KR" altLang="en-US" dirty="0"/>
              <a:t> 스트리밍 데이터</a:t>
            </a:r>
            <a:endParaRPr lang="en-US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지식을 추출하기 위해서는 모든 형태의 데이터를 서로 연계해야 함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r</a:t>
            </a:r>
            <a:endParaRPr lang="en-US" dirty="0">
              <a:solidFill>
                <a:srgbClr val="FF0000"/>
              </a:solidFill>
            </a:endParaRPr>
          </a:p>
          <a:p>
            <a:endParaRPr lang="en-KR" dirty="0"/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91CFCE-DC46-747D-25D7-091A7278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24" y="5104284"/>
            <a:ext cx="1127257" cy="11234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8C5382-0BF0-AA0E-9256-DC46ABF4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14" y="5240060"/>
            <a:ext cx="1379885" cy="10349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B55A3E-C531-9B89-659C-2C36847DA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93" y="5223438"/>
            <a:ext cx="1175797" cy="900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242E00-7F59-6C3C-E63F-352F2F563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435" y="5222606"/>
            <a:ext cx="1525294" cy="9002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BD2ECE5-3A2A-A4D6-C750-E65F644E6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843" y="5222606"/>
            <a:ext cx="1445689" cy="10954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E0B108-AA39-E2CF-D570-489D42159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900" y="5208020"/>
            <a:ext cx="1361875" cy="11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87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Bigdata</a:t>
            </a:r>
            <a:r>
              <a:rPr lang="ko-KR" altLang="en-US" dirty="0"/>
              <a:t> 의 특성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altLang="ko-KR" dirty="0">
                <a:solidFill>
                  <a:srgbClr val="FF0000"/>
                </a:solidFill>
              </a:rPr>
              <a:t>3.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Speed (Velocity)</a:t>
            </a:r>
          </a:p>
          <a:p>
            <a:pPr lvl="1" latinLnBrk="0"/>
            <a:r>
              <a:rPr lang="ko-KR" altLang="en-US" dirty="0"/>
              <a:t>데이터 발생 속도가 빠르고 처리역시 빠르게 되어야 함</a:t>
            </a:r>
            <a:endParaRPr lang="en-US" dirty="0"/>
          </a:p>
          <a:p>
            <a:pPr lvl="1" latinLnBrk="0"/>
            <a:r>
              <a:rPr lang="ko-KR" altLang="en-US" dirty="0"/>
              <a:t>분석과 결정이 늦어지면 금전</a:t>
            </a:r>
            <a:r>
              <a:rPr lang="en-US" altLang="ko-KR" dirty="0"/>
              <a:t>,</a:t>
            </a:r>
            <a:r>
              <a:rPr lang="ko-KR" altLang="en-US" dirty="0"/>
              <a:t> 생명에 영향을 줌</a:t>
            </a:r>
            <a:endParaRPr lang="en-US" dirty="0">
              <a:sym typeface="Wingdings"/>
            </a:endParaRPr>
          </a:p>
          <a:p>
            <a:pPr lvl="1" latinLnBrk="0"/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 latinLnBrk="0"/>
            <a:r>
              <a:rPr lang="en-US" b="1" dirty="0">
                <a:solidFill>
                  <a:srgbClr val="800000"/>
                </a:solidFill>
                <a:sym typeface="Wingdings"/>
              </a:rPr>
              <a:t>Examples</a:t>
            </a:r>
          </a:p>
          <a:p>
            <a:pPr lvl="2" latinLnBrk="0"/>
            <a:r>
              <a:rPr lang="ko-KR" altLang="en-US" sz="1700" b="1" dirty="0">
                <a:solidFill>
                  <a:srgbClr val="0000FF"/>
                </a:solidFill>
                <a:sym typeface="Wingdings"/>
              </a:rPr>
              <a:t>온라인 프로모션 </a:t>
            </a:r>
            <a:r>
              <a:rPr lang="en-US" sz="1700" b="1" dirty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ko-KR" altLang="en-US" sz="1700" b="1" dirty="0">
                <a:sym typeface="Wingdings"/>
              </a:rPr>
              <a:t>고객의 현재 위치</a:t>
            </a:r>
            <a:r>
              <a:rPr lang="en-US" altLang="ko-KR" sz="1700" b="1" dirty="0">
                <a:sym typeface="Wingdings"/>
              </a:rPr>
              <a:t>,</a:t>
            </a:r>
            <a:r>
              <a:rPr lang="ko-KR" altLang="en-US" sz="1700" b="1" dirty="0">
                <a:sym typeface="Wingdings"/>
              </a:rPr>
              <a:t> 구매 기록</a:t>
            </a:r>
            <a:r>
              <a:rPr lang="en-US" altLang="ko-KR" sz="1700" b="1" dirty="0">
                <a:sym typeface="Wingdings"/>
              </a:rPr>
              <a:t>,</a:t>
            </a:r>
            <a:r>
              <a:rPr lang="ko-KR" altLang="en-US" sz="1700" b="1" dirty="0">
                <a:sym typeface="Wingdings"/>
              </a:rPr>
              <a:t> 선호 대상에 따라 프로모션 메시지 전송</a:t>
            </a:r>
            <a:endParaRPr lang="en-US" altLang="ko-KR" sz="1700" b="1" dirty="0">
              <a:sym typeface="Wingdings"/>
            </a:endParaRPr>
          </a:p>
          <a:p>
            <a:pPr lvl="2" latinLnBrk="0"/>
            <a:endParaRPr lang="en-US" sz="1700" dirty="0">
              <a:sym typeface="Wingdings"/>
            </a:endParaRPr>
          </a:p>
          <a:p>
            <a:pPr lvl="2" latinLnBrk="0"/>
            <a:r>
              <a:rPr lang="ko-KR" altLang="en-US" sz="1700" b="1" dirty="0">
                <a:solidFill>
                  <a:srgbClr val="0000FF"/>
                </a:solidFill>
                <a:sym typeface="Wingdings"/>
              </a:rPr>
              <a:t>헬스케어 모니터링</a:t>
            </a:r>
            <a:r>
              <a:rPr lang="en-US" sz="1700" b="1" dirty="0">
                <a:solidFill>
                  <a:srgbClr val="0000FF"/>
                </a:solidFill>
                <a:sym typeface="Wingdings"/>
              </a:rPr>
              <a:t>: </a:t>
            </a:r>
            <a:r>
              <a:rPr lang="ko-KR" altLang="en-US" sz="1700" b="1" dirty="0">
                <a:sym typeface="Wingdings"/>
              </a:rPr>
              <a:t>환자의 신체와 활동 내역을 센서로 실시간 모니터링하여 위급상황 알림</a:t>
            </a:r>
            <a:endParaRPr lang="en-US" sz="1700" dirty="0">
              <a:sym typeface="Wingdings"/>
            </a:endParaRPr>
          </a:p>
          <a:p>
            <a:pPr lvl="2" latinLnBrk="0"/>
            <a:endParaRPr lang="en-US" sz="1700" dirty="0">
              <a:sym typeface="Wingdings"/>
            </a:endParaRPr>
          </a:p>
          <a:p>
            <a:pPr lvl="2" latinLnBrk="0"/>
            <a:r>
              <a:rPr lang="ko-KR" altLang="en-US" sz="1700" b="1" dirty="0">
                <a:solidFill>
                  <a:srgbClr val="0000FF"/>
                </a:solidFill>
                <a:sym typeface="Wingdings"/>
              </a:rPr>
              <a:t>가스 터빈</a:t>
            </a:r>
            <a:r>
              <a:rPr lang="en-US" altLang="ko-KR" sz="1700" b="1" dirty="0">
                <a:solidFill>
                  <a:srgbClr val="0000FF"/>
                </a:solidFill>
                <a:sym typeface="Wingdings"/>
              </a:rPr>
              <a:t>,</a:t>
            </a:r>
            <a:r>
              <a:rPr lang="ko-KR" altLang="en-US" sz="1700" b="1" dirty="0">
                <a:solidFill>
                  <a:srgbClr val="0000FF"/>
                </a:solidFill>
                <a:sym typeface="Wingdings"/>
              </a:rPr>
              <a:t> 항공기 엔진 모니터링</a:t>
            </a:r>
            <a:endParaRPr lang="en-US" sz="1700" b="1" dirty="0">
              <a:solidFill>
                <a:srgbClr val="0000FF"/>
              </a:solidFill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분산처리기초</a:t>
            </a: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7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Bigdata</a:t>
            </a:r>
            <a:r>
              <a:rPr lang="ko-KR" altLang="en-US" dirty="0"/>
              <a:t> 의 특성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81" y="2315939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889" y="2315939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390" y="1855681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Old Model: </a:t>
            </a:r>
            <a:r>
              <a:rPr lang="en-US" dirty="0"/>
              <a:t>Few companies are generating data, all others are consuming data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760" y="2225013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171228" y="2508782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00389" y="3691647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New Model: </a:t>
              </a:r>
              <a:r>
                <a:rPr lang="en-US" dirty="0"/>
                <a:t>all of us are generating data, and all of us are consuming data 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분산처리기초</a:t>
            </a:r>
            <a:endParaRPr lang="en-US" alt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FA658-2FD5-C621-1C33-42ECFA528DEB}"/>
              </a:ext>
            </a:extLst>
          </p:cNvPr>
          <p:cNvSpPr txBox="1"/>
          <p:nvPr/>
        </p:nvSpPr>
        <p:spPr>
          <a:xfrm>
            <a:off x="548392" y="1143857"/>
            <a:ext cx="8154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ym typeface="Wingdings"/>
              </a:rPr>
              <a:t>Bigdata</a:t>
            </a:r>
            <a:r>
              <a:rPr lang="ko-KR" altLang="en-US" sz="2400" dirty="0">
                <a:sym typeface="Wingdings"/>
              </a:rPr>
              <a:t>가 출현하게 된 배경</a:t>
            </a:r>
            <a:r>
              <a:rPr lang="en-US" altLang="ko-KR" sz="2400" dirty="0">
                <a:sym typeface="Wingdings"/>
              </a:rPr>
              <a:t> :</a:t>
            </a:r>
            <a:r>
              <a:rPr lang="ko-KR" altLang="en-US" sz="2400" dirty="0">
                <a:sym typeface="Wingdings"/>
              </a:rPr>
              <a:t> </a:t>
            </a:r>
            <a:r>
              <a:rPr lang="ko-KR" altLang="en-US" sz="2400" dirty="0"/>
              <a:t>데이터 생성</a:t>
            </a:r>
            <a:r>
              <a:rPr lang="en-US" altLang="ko-KR" sz="2400" dirty="0"/>
              <a:t>/</a:t>
            </a:r>
            <a:r>
              <a:rPr lang="ko-KR" altLang="en-US" sz="2400" dirty="0"/>
              <a:t>소비 모델 변경</a:t>
            </a:r>
            <a:endParaRPr lang="en-KR" sz="2400" dirty="0"/>
          </a:p>
        </p:txBody>
      </p:sp>
    </p:spTree>
    <p:extLst>
      <p:ext uri="{BB962C8B-B14F-4D97-AF65-F5344CB8AC3E}">
        <p14:creationId xmlns:p14="http://schemas.microsoft.com/office/powerpoint/2010/main" val="382589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121819"/>
            <a:ext cx="152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Bigdata</a:t>
            </a:r>
            <a:r>
              <a:rPr lang="en-US" altLang="ko-KR" dirty="0"/>
              <a:t> </a:t>
            </a:r>
            <a:r>
              <a:rPr lang="ko-KR" altLang="en-US" dirty="0"/>
              <a:t>처리 기술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0837" y="2596746"/>
            <a:ext cx="164606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CPU Core </a:t>
            </a:r>
            <a:r>
              <a:rPr lang="ko-KR" altLang="en-US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</a:t>
            </a:r>
            <a:endParaRPr lang="en-US" altLang="ko-KR" sz="16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204" y="5093173"/>
            <a:ext cx="133214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Disk-Mem</a:t>
            </a:r>
          </a:p>
          <a:p>
            <a:pPr lvl="0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전송</a:t>
            </a: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675" y="3705993"/>
            <a:ext cx="133214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CPU-Mem </a:t>
            </a: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전송 </a:t>
            </a: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6155" name="AutoShape 11" descr="data:image/jpeg;base64,/9j/4AAQSkZJRgABAQAAAQABAAD/2wCEAAkGBhQSEBUUEhQUFRQUFRQVGBQUFRcVFBQVFhQWGBQVFxgXHSYfGBkjGRgUIC8gJScpLCwsFR4yNTAqNSYsLCkBCQoKDgwOGA8PGCkcHCQpKSwwLyosLCksLCktLCwpNSkpLC0vLCwsKSktKSwpKikpKTUpLSksLyksKSwsLCwpKf/AABEIAK8BIAMBIgACEQEDEQH/xAAcAAAABwEBAAAAAAAAAAAAAAAAAgMEBQYHCAH/xABWEAABAwICBgQHBxEGBAcBAAABAgMRAAQSIQUGBzFBURMiYXEUMoGRobHBI0JSc7LC0QgXJTM1Q1NicnSCkpOis+HwFiREY4PSo8PT8RVUhJSk4uM0/8QAGQEBAQEBAQEAAAAAAAAAAAAAAAECAwQF/8QALBEBAAIBAwIDBwUBAAAAAAAAAAERAhIhUQMxYbHRBBNBUnGRoSJCweHwgf/aAAwDAQACEQMRAD8A3ChNYjtI1rvWtIvtsOuJQkthIStSUiWkFWQPPFVYGvWlB99c/au/7qo6VoVzWNoekh98V+1d/wB1L2+0+9T9sLiuWF9xPfvmg6NoVzqva1dDcHPLcOHKPyecV59eK7HAx8e59FQdF0K54TtpuhvQf26/9lKJ22XGXVWMxJ6Yqy45FA9dB0HQqqbNtZVX1mXVTIdWjMyYCUH5xq10GX7Q9sPgjxtrRKVvII6VbgJbRu6iQCCpWYkzA3ZndVWtvl6PGZtj3JcT/wAw1VNpCY0xeD/OnzpQfbTvUbVhF504UnEUoQE+N1CpSuvkpMgYYjPfVgW5j6oF731o0fyXVJ9aTT5v6oEe+sz+i+D62xUG5smACoKpTuOJXWmYgBBkCAeefmb3GywpIOI4Yzha1Ecj9oy4yD2VvRHzQzfguDO322PjWz47i2r1kU9b252J3ouU97aD6nDWcP7Mns+jUCACTiVhI7pQJpt9by4gkYSBvPSNZcpkir7vxj7mrwlrrO2XRyt7jie9lfzQaet7U9Gn/EgflNup9aKxb63l3AIbJBzBGBQI55Loh1Eux96X+zV7Cae6nw+8GuP9Dd2doGj1brxjyuBPyop61rRaK8W6tz3PNn51c7nVC6G9tXlQ4Pm0RWrr43o8+IetNPdZcJrxdLtXzavFcQruUk+o0vNcvp0K6PvY/WT7YpduzfT4qFj8lSfYqp7rPiV148umaE1zkxd3iPFVdj8lxz5qqet6x36fv155S8r5U1NGXC6o5dAUKwprXq/T/iHf0kIPykU7a2lXo3vpP5TbXsArNSraqFZGxtQu+bCu9s/NWKfs7Trni2ye4LHzjShptCs/b2mue+t0HucUPWg06Z2lgkYmCBIkpcCoHOCkUoXahQoVAKFChQChQoUGHbQD9k3vjEfwBVfXVi16eSnSjxUnGMaerMfeE8ajHNIs/gB+t/KtCGdpk9UlfPIUOq2E/pVX7q1cJyXHlNB69TRyknLR34fpNIqtnPhek1AddJmglBAOLM8DiIj0Z0QJM5+ug6H2C/ctX5y78hqtIrN9gv3LV+cu/IarSKg5e2pojTl2Px2z52WjUps1uylx9An3RtPilQV1VjcUgkeNTHa8mNOXPb0B/wDjtVKbJ3CLp2BJ8HWYHGHGsqd4FucvggmVvJxEGMcDq+9GKDGefr3VKN60oPD0j6aKpTOkGi2/hBSUmUrxFCimYCikQsCQpJHfwpbRmrjNghakhaiYBUYUs5gJQkAAeMR58zG6aSx0awoPA+v2UZzTCSOrIOWcTlxGY40z1g1WRfJS4hRacTKDKfgqMpUJyUFYs5PlyIPorQzNmyEunpCVElSm8XDOAAopSAJk5bySJpS2ds6SGeIzygRGZy80Z9lLjSCO30fTVa01qK8p8rt38DaziwlSxgneEhIgp5buXbU0zYsx4Pj916OAvEeknDGPfGL30eylFnFxfwn3OCqRkokCOOYO+iL0i4EmESQQAJgEZyeO7Ieeq1aasX6XgHH/AHIHNQXJUkHckESCe3dPHjPv2geaWLZ4JdTkFYukSlQO5QM9o7PJFZnHxZmJm9zxq8SR11oxZyAd0EjOeMebdRpbP4M+RJp5o/VJhbYWtKsas1lK1AFcnEY3b54Uv/YpjgXB5Un1pqxErEz8UOtpmQMCDPJCYFERbNKMBpO6ZwxGRPDuPo51MK1Ia4LdHlTHoSKL/YtPB1flAP0Vq8uSo4RBYZESnCTMDrjdv/rjwozVm0uYEwSPGPCeE9lK6a0czaN9I/cYUzABblSjE4UgKzOVeauWRurZt5CwAueoQeqQoggwez0097ldat/qmjGYuhFaFaO9APeEn1ikzq+x+CR+oj6KlXNXH56rjYEbuv5z20xU8vEoACBzx9vIGd1X3mfJox4NHtWWSICEpJ4hAnyVWNN2QYuMKfFU0lUZwDjWDEk9lXRDys5w5cirlPweVVPXI/3lueLKx5nEn51SMpmd1qI7Nat1yhJ5pB84pSmehlzbMnm02fOgU8oBQoUKAUKFCgwraEfsk98Yn+CKgFVY9ebjBpR5UJV7onJQkfaU1GL02fwTPmNUQz1M3ak76+Kx4jY7hVdu9HFRnFHcP51Qd2mjlIuaKPw/R/OkVaPPwqgVXSRrxLWEEdUzxIzHdnRUtweFB0RsF+5avzh35LdaPWcbBvuUfzh35LdaPUHNO2ZMabe7UMH/AIKR7KV2YuODSCOjmClYXy6PqlU+UJjtivduCI0yrtZZP7qh7KV2UK+yIBI6zToE8T1THmB81BoG0O6dbtUqYKkgrha0EhQBBwiRmATv7QBxqE2faadddVbvFTrS0KJ6QlYSAPxpyMxG7OrY244whZuSlTQSApTi0wpWeIxgACVHCA31jv317o1+3W24bHoceEkpQkJ60HDiTCSRP/epMMzFyhtdtKqsUsot0JROI4oyGFQOEJEDeqTIO/tp9qzpEaQt8TySFtrKSUKUgKlPApUDBBgpmPPAaa6HFo5ReBCkuo6MrCAsyYzDalJBw48gdwBy3Bxq0vo9HsKZAOKcRwKchXWxkpQQonEEpy3Ag5gVbl0+Cv6wa6vsXbiGQhCG1YIKASvCcyongTOQjI1arJxt22F4QoS2p1TYUrDjQgpUUiYCsKcIVEx5a80nq7bXK0rebKHVATCikKIG4n326AoZ7qdtv9E4GUtgNpSExCsk4CQQMOEp97GLFJ3RmW9+LnChWe0d4OjGlBZKs0AHEkE+9WTJI7fRwtOnlosbVS0guK6jaMZOUAhAJTBKUpxZTPCaDeolol3pUJWQCFBBJwA7xAIBI7CTTgLTdNKbfaOBWEwA4VA5mDKAQtJG8SM8ic6fqvxFr1XuS5ZsrO9aAoxulRJMeepWqlozWa1tEC3cdCOibQUlZzWlS3EpAAEqUAgTA9+Kqmtu1xRIRZApEZuLSMSpkDCn3oyOZz3bq5dTrYdPvKdTOOnhOc9ly09r/b2lyhhzEScJWsRgZSqcKlcTw3DIZ1B6ybXWW0EWoLqzkFkFLYJyBAOa45QBlvrIb3SanXC4+4pSlEElcqxQIE8MhlFEFylRwq5SIB3TvHKvn9T2vqb6Y2/hnpdbp9aNONxMxNXH+7HWmNPXFyQbhxbkSUgnJJMThG4bhupTQWtdzYnEwvCN6myMSFxzTzjjvothZqeXgabddIEno0FZSCYSDAy8vKrvoPZO67Be9wSczOFbpHIJAwpy5k8Mq54T1MpisZvn+3Lpex9bDL9XV2ji5v8A5Oya0Dte8JAbTaOruVYYQ0QW1JJSFLKjm2kAzmCNwnOnt65gdWUtY1GZUFQThWvCjd+MTPbVh1e1Tt7JJFu3hKoxLJKlrjdiUeG/IQM91ROkrgJcWCmYJ+DzHMzxFfVx1RjGru9k1exiL/f7kveB4x3FOao5CO+qzrc/idYVhKeq6mFb8ig1cOmTy9Aqra8lJ8HKRHXcHnbn2VqO6NF1WcxWTB/ykDzCPZUrUFqOubBnsCh5nFCp2tIFChQoBQoUKDCNoR+yT/xif4IqvqNWPXh8o0o8UwD0gGYn7yKjHNNO/CT+p/8AaqIR5VM3XRzHnFSt7drXvUP1f51AXejQTOL0RVHjjo5jzimy1jmPPSLmjc+z0+qkVWI5moFVqFEmipbwggRnzAPpIyoqUQf5Cg6K2Dfco/nDvyW60as52Dfco/nDvyW60aoOdtvKI0uk87Zo/vuj2Uw2d23SaRZEkYSpeW84AVR5Yipb6oBH2UZPO1R6HnqhtnV8lrSLClzBKkSOBWhSQe6SKEtZ1osBfWym2HEKcbWFYQsEEpCklJz6pzO/iI7ar2o+q9yxddI4ktpSlQIJBK8QgJASTlMGfxRVm0063ZMl/rnDCEICiAMSirAJkJTMkwPegcAKitXdeU3i/B3m8JcC0pUFFQMgygyJGUwfVUZOtf8AQzt0w2pjr4FKJQCJViAGIcCRBy7a92e6Lft2VpeBSFLCkoOZTlCiY3T1cvxac6d0snR7YUSpSnFGEpS2mSEiTknCkAYdwzJ7SaJofTLOkmyMISpspUptwJWgyFAKiIUMzwyIB5Gq3q2pT9etEv8Ahq1KStSFkYFJSVjDhEJEcQco8vHO/wCrqXRZNpcyeDZHXzIOeDFPEDDPdUbpjXJuyWlhWNwpSmQkCQIylSj1lRnu476kLTDchFw051CAUziBQUlWIEBWHsUCD4og7jUrfuxEbsys/DUXgjpunxdbFiJOeeOd6eZOUVoWurThsnOgmZGII8Ytz14jM8J7J7aYp2k25dwKx4JADoRCO1RTiKsPHdPZUsseDJW+46MAEkwo4hiJSYxZrzSkFMcMuSoXTRtqvqpb3ui2elQMYBCXEwFpMAb9xEJAg8qrGsOyu4ZJWz7uj8Qe6QBAlB3xPvZ3VbtDpfvG+nt3ujbUSAgjCZSYKssW/vqSGhb0ff0/rK/2V5+p7Ph1d5ip5WMrisouOJ3Yxo3QjrzikBh9WExCWlb+RJyEZb6vehNjgVCrklsCT0aFBS1Sdyl5pTwEJndvq2DRN8CYeRn+MZOXHqCaK4zeI8Z5sTzXE+cVzw9iwxyubnw+DcZRhFYYxj9ITuiNDM2rQaYbS2gZwOJ4qUd6j2mntVppu9IBCkKBzBCgQRzFKgXn9FH017OzCwVU9KN+7L8WcRzKZIBwkxkcpG7s7KeLcvREInPMlTe7jAnfUc9duSekR15hUKSACYjjnv4VMlgXEQRCwBxOEAk/q99VnXpPubRmfdxn3trGfpq0ouOcAzEY0SPT/U1XtfXJtU9jzJmQd5KeBPM1I7qtWzp2bBH4q3B++T7as1U/Zc5NmscnlelCDVwrbIUKFCgFChQoMF2gq+yb/wAaP4IqBWup3X4j/wATuCRIDgMc/ckj21Au3KODY89aDV1dM3VUpdSfFAHlNRTtq58P0n6KgUdNNlmk3LVz4fpNJFhfwvSaA6qLSZaVz9NBCDOZqDovYN9yj+cO/JbrRqznYN9yj+cO/JbrRqDAvqg0fZC2PO3jzPL+mq9s9QFaRtwoAjEowd0hpZSfIoA+SrR9UOj+92h5tODzOJ+mqhqQ+pF/bFAlXSJEcwoEK/dJzoS217BdIUy8jqKB4kKQpK8KQZSMK/fCCcgeEYo+w1Oat3PCMS3S2lWDJOWFJEAJAxLiQO0+aR1ou1NWbrjSQVJSIJSFYRiGJcEZwCT5KpuoutNwu5S0tRcbWFSCB1IBOIEDITkRuz5xUmMe/wAWJiLult01odu/awKUEqbVKXEELTmEzByxJzAO7NPZmjq3qwmxnCpTjjhCZhKQQJISAVQOJkngPKXX7SS2LZKmgJUvCV4QooBBOUgwTAE9lMtQdYXbkONvwsICSFFIG8xhVAg7pHcfJdmjnTuqXhTguGXeiWtASqU4goYYBGeRgAeQbuMjoazRaMhkYlJSJWogDx1RJE5AkgQJjjzqua/awu276EMwjqBePCkqUcSgBKgchHp7qntUtKm7t0uOpT0iVFOKMjhjrAcN4mOI8lZrGJuGYxiJut1Yutlyul6rqQ1PEHpEp5RuJjjI9lWO7aaumF2gUoQnClRQqJZUlJKVEAOYVBIVB48DVP0lrvcNXTgQEIShakdGUAghKiIUfGkxwI7KuqnWxbLukMpxrY6UiAFK6mPCojM8M+ylYx2ds+rlnjEZTtEbfTv/ACldn2i121r0KykqQtRlMkQokjeAang1K1SpRyBGZESVZdWOVVDZxpF65tlrKkJX0pB9zlMcAACI786tRC0heJQKsBIKUlMAYo4nPPfXSPiwcdAOav11fTXhtUnmf0ifWaN4MngIjiMj56ItoJwkADMAxvIOWfPMipcg4t+RV56HQ/jK89C6PUV3V4bYDNIAPmnsNLkBbRgwtW78X6KqmnFnpVQASVNkg4vF6PrEYSOtMRNWgtQUk7yYUeYIOXdMVA3rcuTnmhv5P/ekzcEI8MqUlR6IqWk5JHSK5bzvHGq5reV+CPBbeDApgpkqkp6QGYV4u81cG1KT4qlCd8QJ9FQWu7RVY3CiSSEAyY96pJ3gTXNo62SvSw+nk6k+dAHzavlZtscdnwkfEn+IPorSa2yFChQoBQoUKDn/AGgK+ydz8YPkIqtqNT+0E/ZO6+MHyE1XSa0CLp5oHV9y9fDLQzIJJO5KRvUez+uymSzUrqrpBlDqkXBUlp5ISVoyUgpWFpO45SIOVQPdZNmbtsgrS6l3CJUnCUqgbynM4o8lUVYrU9M3tqwlSm7lbhg4UF0OySFxOUx1zvMmOJrLXVSTQIqolHVRKDoXYP8Aco/nDvyW60as52D/AHKP5w78lFaNUGI/VFo91sj+K+PMpk+2qPqKfsha/GoHny9tX/6o1GVke25H8A+ys41TUReW8GD0qIPI4sjQb3o1DuKXJEpAUCUlJXniUiACEkR1TJEeUqWtmyMRt0sgk9bowjfyVg7eFV+40NdvYyl5xKTl0YRcKTugiS4qQYJz+Eai06pXbalKauXWz4sN20ExwnFJBIGR5itxjhP7o/LF3vS1aDt3+hcF8W1gnccODBlM5AYZneN2/sdItEIa/u6UBJMw1gAOYxYTGEqiYJ4xNVFzVi/cRCru4cSSAUqtyodhIJiNxpS31TvWUnBcuoSYJwWxQJ7YgSKujD5o+0+hc8eSy39swtlPhobgKVhLykAiT1RiBAxYQJw5SOVeONKQhHgwGAJVgS30eAkxgknLo/HnD1jIic6rl5qtdrAU7cOLCRkV22KJiQMW6cu+KXt9XLxoYEPuoTM9W3KUSSOAAzk8qaMfmj8+hc8eSa0noS0ccC3kNdIYgqIBXGWaZAXw3g16lx1L2Ep6hVGSRhS2G95OKcWPKMMRxqv3Wqj61y6srUYGNdrimMgJUJ8nbTtVhdtiC+6AAIHQxlmABMcBTRj80fn0LnjyW3VbRzbHSJaSEJVhXhG6SVAxyGQp+4/iJEFAIUklYw8RmnnvNUm0sbsFRQ66CSCohkjEchMgZwI38KWUzeEgKcfM82lZbpJ9FIxxj90fn0LnjyXvwpHwk+cUR55JEBaZyIzG8EEekVTVG9Tvcejn0aucAZjfQbfuljx3lCR7wx35cKunDnz9C548lucfxCJbEx98nj+TS/hKPhJ84qlKcuEDrdKBl71Q5bp5U7Rc3UA+7HswKn5Mdu+ppx58/QuePL1Wd51KhAWkGQRmDuIPOoS9HWHxbfrWPZUevSFwvqJ6SSYJKFKjKZgeTn7a9tnXCpQdJJSEgSIIAnnnvmsZ1VQ3icVGa0ImxuR/kO+hBPsqTpppdvFbvJ5tOjztqFcmlc2Nve7vp5tIP6q4+dWr1jGxl/8Avqh8K3V6FtH6a2eusshQoUKgFChQoOeNoB+yd18Z8xNV0mp/aCfspdfG/MTVdJqjxZpu4aVUaZ3quoaBPpgdxpNVIMrxGeRj0Gl1UCaqJRzRKDobYR9yj+cO+pFaLWdbCfuUfzh31IrRagx36oxHuNmeTjw86EH2VmGrKou7f49r+ImtX+qJb/udseVwoedpX0VkWgVxcsfHNfxE0HUWglCFbuHFM7zyE+emV4pPSGSiQ4d6rbmPhImfT28ad6vFUKxbpygqIjhkUgA58DSV66oKVBX43Bb45cmyPNl6a59LbCHPpY6cIi7+h/okjAYjJXAoPvU/gwB7aV0gYaVnhy3ykADjJUCI7xSVktWBcZqxZYlLjcOKkiB3AilXAstKxABZCvEUqOMQoAK3chXR0IXah4NJwxgSZJRh4cSkpjtwx3U5uj1Ru8ZHL4aeYP8AW6N9IrnwfjOEbulxcOXuk+mlFrJaBzmEHILB3gnIdbyHy8aBPSUDATHjp34RxHwkn0Qe2mem0iRJAyTvwc1fCbXz7u7i+0jOERPjDdj/AOXnHflSOlkmBGPd73peY/BqGeZoE9DEcCncrcUHin4DaedSCoxjnhV609nt8/BjoqeOPcfGD34v4VR/rdxp8vx079yuccN+cecUBb0e5nycuY5g+qmWhTlw3dnZybRzp/c+IrfuO6Z9BB9NMtFAyfGjrb8X4vwnFdv8uIG0wBgHf/P4C+XKnVn9rT+SPV3D1DuFN9L/AGvjv4fkq/HT6/5LWB9zT3f175XrNBHWoAf/AFpy74z6EcvheemmkWSH1HKFDLyEb8u2nTZi54bzyner/O+Z5uBdMj3QfpfM+ipKwY0V1EpI5gjziKNXqd47xWGmYbIXo0i0PhNOJ/cxfNrd65+2brwaWYH+Y6j/AIbia6BrowFChQoBQoUKDnLaEfspdfG/MTVdJqwbQj9lLr435qarpNUeKNMr89Q+T106UaZ356h8nroGNoflD1GnZpjanrDvPqp8aAiqJR1UWg6F2E/cr/1DvqRWiVnewr7lf673zK0SoMu+qEbnRzJ5XSfSy99FYpolYDzRJgBxsk8gFgk510TtX1Ve0hYBq3CS4l5DkKVhBAStJAJynrznyrHxse0pu8HHf0zMfLoNXtdoNo0T7qg5b+lQRwygOET5B30VW0CyWSVPNpnPN4jPdEIXWXJ2N6T/AACPK817FUqjYvpI/e2h3vJ9gNSMYiKhIiMYqGptbSrJExcM5mfHUfXNB/ajZKSUl9kgggjrnI9wrMk7ENJHhbjvePsRSqdhmkPhWo/1V/8ATq0rQfrnWAb6Pp2sMRGFwiP1a8VtWscGHpmyIA8R07t3vaoidhF/+EtB/qO/9Ko/T+ya6tGg467bFJWEdVTm8hR982MuqaUNHudrFisQp1JEz9qdPrQaSu9qtg5GNwKjdLDh4j4SDyrHxq0v8Kz+sr6KN/ZtX4Zjzq+ilDW2Nq9g34hA/Jt1D1JH9CnS9qrEgkPSMx/dnJhQ35jiM6znVfZc5ehzBcsp6PCD1VK8bFG4jkauqdlF9hwnSDeGIw+DyIiNxX/UDlSg5f2xW2aSXOIILB7iCCe+m7O1y1R4oWN+5hA39yhTRzYU4tRUu9RKiSYtozOZMdLFep2C873zW/8A+tKDp7bDbqEEOkdrLftXQRtjZSIAej4tsfPpJOwdPG8V5GUj55pVOwlvjdu+RtsfTSgn9d1nFiwOzz6Nr/fTd7amwpeMtvYiImGxkOHjRUijYYxxun/IlofNNLJ2H2vG4uT5WR/y6UIxO0RBSFC3uCClagYRBS39sV3JynlSI2iwCssPFGEOAjCkBtSyhKiSTIKurOWYqeTsUtPw11x9+2N+/wC90YbFrLiu5P8AqI9iKlQts31bxI0tblSSjpLlDgSSCQh5ZKMx+KsV0OKpej9k1ky826np1KbUhacTpIlBBTIAEgQMuyrpVQKFChQChQoUHN20E/ZS6+NPyU1XSasG0E/ZS7+NPyU1XZqjw0zv/EPk9dOzTe5bxJIoIy18YeX1U/NI29rEEzIJ5REZR6aXNAQiiRShosUHQewv7lf673za0Osi2R6pt3GjukU7ctq6Zwe43DrQgYY6qDE9sVef7EJ/81f/APvHv91QWShVYd1EQoQbq+P/AKx/2Kpm5sstVeMq4Uearl8n5dBc6E1S0bM0I+1XV81+RdOx5lKNH/sNcDxNKXw/KLbny00FxoVSF6l6Q4aXuI7WGSfWKcWmp9yn7ZpS9WezoGx5i0r10FuKoEncKoGuz6tJMLas0B5piXHHt6FrQDDDBGS3IJJIyEAbzlJaQ1JaVC7i5uFgcLh1tbJ7S0tHRn9WkzrG2yAhF/ZwkQElmYA4Sy4EjyCgwxy2A3V6212Ua60uly8fT1M3nikoBCFe6K8UHMAjMCl+jrQs2oesvgVwCftTkJcA5cF96ST5Ca3RCwQCCCCJBGYIO4iuaE1o+om0RthjobpSgER0agkr6p94cMnLh2GOFSRqNCq81tAsVf4hI/KS4n5SRS6ddbI/4pnyrA9dQTVColOttmf8Vb/tUfTRhrVZ5/3q2y3+7N5cc+tlQSlCof8AtjZf+ctv27efd1s6kbO/bdTjaWhxJJGJCgpMjeJHHsoF6FChQChQrxawASSAAJJOQAG8mg9oVDX+uVkz9tumE9nSJKv1UkmotzatoxJg3SfI26R5wigttCoTRGu1ldKwsXLS1HcjFhWe5KoUfNU3Qcy7RnY0rd/Gn5KarfhNdD63ag2928VlCErMFSw2MSzAAxK45AVXHNjNuffqHcI9RqjGvCKKXq2ZvYxbD36j+UJ9tH+s9b/C/cH00GK9JXmKtr+s9b/C/cH0179Z+3+F+4KDEpoyU1s31l7afHX6Y+VThOyO3Hvv+GmgR2V6zJtLAB9CuhU44Q82lTmBUwUutoBWkGAQsAjeDBGd8t9fNHr8W8tp5KeQhX6qyD6Kd6v6LQxboaQAAmfFARJkkmE5Sadv2Da8lpChyUAofvTUFW1s2nW1khtSYuOkx/aXEEJCYzJBO8kDz8qg7zbkwGG1tMrW6o9dkmOjR1utjCTiMhMCNx4RU3rDqkkk9G030RAlsJSBPE4IAM9mdULSWz1hzxMTKssk5py4FJ3eQiqHdxt3ekBNs0CQc1LWoYpyyCQSI39tNlbd7kryYYAEGD0hJEJBEyIOInON1V07NLsYsCUOpCFGQpKZVnhkLI9vGmTWoF/+CQn/AFG/SAoyKCxp2530GUWwMRGBQzgdYSvt3Z1DaQ2qaQcQCX1JyzCEhsSN8YTJyHppzebMrsW6VJQCsqIKErZCcEnCqTEndUf9bm/IgoQOObqBnnnlNBG3WsDq1ypRVM+NmrMGDnJ3j00zXpBwkjETu5dsjdPLz1Zk7Nb3KSyI4l1XP8VPKKUGy+5O923H6Th+bQUiMyob5JnlyOWfKljdufCXw98Zy7v631dRssc43LA7kqPrilE7Lud2jyM/SugpLby5jErdzOUnvj/sedSDen31NKaKwQAU4SEhRA3Scie+atP1sWffXZ8jSR86jDZ1aDxrpw9wQPYaCkN3JKSMUExnizTzgcaAfVOa/SU5EZEgiDPsq9o1F0fxfeP6bY9SKkkauaPO9CVQAMS3FSYk7kqA48qDMDdqCTKjM5ZyCRu7pHKk3nCTKTBWZIOYyjcc431rH/gujh96t8s8ziz8pNKpt7Abmrb9kg/NNBkKHM4I8WABi8xk5+njRmb4e9JBnMyQU/kx6zWxIdtR4rTf6NuPYil0X6R4jTn6LKh7BQUzRm1vSLR+2dMkRCXGwo+VSQk8qu1ttqWowrRz/e2VK48i2K8b0o6rxba7/Z4R+8oUujwhR/8A5n+84RP71BZl64nolLTa3BUEFSUwhYJwykKLKllE5ZlOXKsG1p2i3t/KXl4GSftDXVRkZGI5qXw3mOwV0Ro7RCegQFpSVRJxJBzJJiDO6fRVe0nsqsHlqWq3CVKJJLaltgk7zCTA8gqDn20dSnegK7zUg5fJUmEoQk9o9tazcbELI+KX0dzk/KSaYObDmh4ly8PykoV6gKtjH7XSJbeBUkQDmK3fZ7r+l1SGFrJCxDZUZUlUeISd4PCeOXERV7vYQpW66HlZ+hdP9XtjLjD7bhu5wLQuEtQZSoEZlZjdQau6zJJong9O4oYagaeD0PB6d4aGGgaeD0PB6d4aGGgaeD0PB6d4aGGgJbpgeWlK8Ar2ga3rAWIIBquX2p8kqacUk8jmKtLiCd1FCTyoKa1ZXjQWkMpcxCMQXh9hpodHX53MNjnLu70Z1fQqi9J2UFBe0PpVeU2yE961GPRnSf8AYy+VvuGx3An2VoePLdXmM8qDP07P7k+NdeZNKJ2buHxrpzyJir3iPZQk0FJTsyT764ePlj20qnZgxxceP6dXHPnXuE86CpJ2ZWvELPes0ujZzZj70D3k1ZujPOvQ1QQLeotmPvCPTTlvVO1G5hv9WpbwejdBQR6NBsDc02P0RSybFsbkIH6Ip10AowbHKgbhtI4DzUaR/QpfDXtA3xDtr2ew0vQoPEiBXtChQFKK86Oj0KBPohRkoAo1Cg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7" name="AutoShape 13" descr="data:image/jpeg;base64,/9j/4AAQSkZJRgABAQAAAQABAAD/2wCEAAkGBhQSEBUUEhQUFRQUFRQVGBQUFRcVFBQVFhQWGBQVFxgXHSYfGBkjGRgUIC8gJScpLCwsFR4yNTAqNSYsLCkBCQoKDgwOGA8PGCkcHCQpKSwwLyosLCksLCktLCwpNSkpLC0vLCwsKSktKSwpKikpKTUpLSksLyksKSwsLCwpKf/AABEIAK8BIAMBIgACEQEDEQH/xAAcAAAABwEBAAAAAAAAAAAAAAAAAgMEBQYHCAH/xABWEAABAwICBgQHBxEGBAcBAAABAgMRAAQSIQUGBzFBURMiYXEUMoGRobHBI0JSc7LC0QgXJTM1Q1NicnSCkpOis+HwFiREY4PSo8PT8RVUhJSk4uM0/8QAGQEBAQEBAQEAAAAAAAAAAAAAAAECAwQF/8QALBEBAAIBAwIDBwUBAAAAAAAAAAERAhIhUQMxYbHRBBNBUnGRoSJCweHwgf/aAAwDAQACEQMRAD8A3ChNYjtI1rvWtIvtsOuJQkthIStSUiWkFWQPPFVYGvWlB99c/au/7qo6VoVzWNoekh98V+1d/wB1L2+0+9T9sLiuWF9xPfvmg6NoVzqva1dDcHPLcOHKPyecV59eK7HAx8e59FQdF0K54TtpuhvQf26/9lKJ22XGXVWMxJ6Yqy45FA9dB0HQqqbNtZVX1mXVTIdWjMyYCUH5xq10GX7Q9sPgjxtrRKVvII6VbgJbRu6iQCCpWYkzA3ZndVWtvl6PGZtj3JcT/wAw1VNpCY0xeD/OnzpQfbTvUbVhF504UnEUoQE+N1CpSuvkpMgYYjPfVgW5j6oF731o0fyXVJ9aTT5v6oEe+sz+i+D62xUG5smACoKpTuOJXWmYgBBkCAeefmb3GywpIOI4Yzha1Ecj9oy4yD2VvRHzQzfguDO322PjWz47i2r1kU9b252J3ouU97aD6nDWcP7Mns+jUCACTiVhI7pQJpt9by4gkYSBvPSNZcpkir7vxj7mrwlrrO2XRyt7jie9lfzQaet7U9Gn/EgflNup9aKxb63l3AIbJBzBGBQI55Loh1Eux96X+zV7Cae6nw+8GuP9Dd2doGj1brxjyuBPyop61rRaK8W6tz3PNn51c7nVC6G9tXlQ4Pm0RWrr43o8+IetNPdZcJrxdLtXzavFcQruUk+o0vNcvp0K6PvY/WT7YpduzfT4qFj8lSfYqp7rPiV148umaE1zkxd3iPFVdj8lxz5qqet6x36fv155S8r5U1NGXC6o5dAUKwprXq/T/iHf0kIPykU7a2lXo3vpP5TbXsArNSraqFZGxtQu+bCu9s/NWKfs7Trni2ye4LHzjShptCs/b2mue+t0HucUPWg06Z2lgkYmCBIkpcCoHOCkUoXahQoVAKFChQChQoUGHbQD9k3vjEfwBVfXVi16eSnSjxUnGMaerMfeE8ajHNIs/gB+t/KtCGdpk9UlfPIUOq2E/pVX7q1cJyXHlNB69TRyknLR34fpNIqtnPhek1AddJmglBAOLM8DiIj0Z0QJM5+ug6H2C/ctX5y78hqtIrN9gv3LV+cu/IarSKg5e2pojTl2Px2z52WjUps1uylx9An3RtPilQV1VjcUgkeNTHa8mNOXPb0B/wDjtVKbJ3CLp2BJ8HWYHGHGsqd4FucvggmVvJxEGMcDq+9GKDGefr3VKN60oPD0j6aKpTOkGi2/hBSUmUrxFCimYCikQsCQpJHfwpbRmrjNghakhaiYBUYUs5gJQkAAeMR58zG6aSx0awoPA+v2UZzTCSOrIOWcTlxGY40z1g1WRfJS4hRacTKDKfgqMpUJyUFYs5PlyIPorQzNmyEunpCVElSm8XDOAAopSAJk5bySJpS2ds6SGeIzygRGZy80Z9lLjSCO30fTVa01qK8p8rt38DaziwlSxgneEhIgp5buXbU0zYsx4Pj916OAvEeknDGPfGL30eylFnFxfwn3OCqRkokCOOYO+iL0i4EmESQQAJgEZyeO7Ieeq1aasX6XgHH/AHIHNQXJUkHckESCe3dPHjPv2geaWLZ4JdTkFYukSlQO5QM9o7PJFZnHxZmJm9zxq8SR11oxZyAd0EjOeMebdRpbP4M+RJp5o/VJhbYWtKsas1lK1AFcnEY3b54Uv/YpjgXB5Un1pqxErEz8UOtpmQMCDPJCYFERbNKMBpO6ZwxGRPDuPo51MK1Ia4LdHlTHoSKL/YtPB1flAP0Vq8uSo4RBYZESnCTMDrjdv/rjwozVm0uYEwSPGPCeE9lK6a0czaN9I/cYUzABblSjE4UgKzOVeauWRurZt5CwAueoQeqQoggwez0097ldat/qmjGYuhFaFaO9APeEn1ikzq+x+CR+oj6KlXNXH56rjYEbuv5z20xU8vEoACBzx9vIGd1X3mfJox4NHtWWSICEpJ4hAnyVWNN2QYuMKfFU0lUZwDjWDEk9lXRDys5w5cirlPweVVPXI/3lueLKx5nEn51SMpmd1qI7Nat1yhJ5pB84pSmehlzbMnm02fOgU8oBQoUKAUKFCgwraEfsk98Yn+CKgFVY9ebjBpR5UJV7onJQkfaU1GL02fwTPmNUQz1M3ak76+Kx4jY7hVdu9HFRnFHcP51Qd2mjlIuaKPw/R/OkVaPPwqgVXSRrxLWEEdUzxIzHdnRUtweFB0RsF+5avzh35LdaPWcbBvuUfzh35LdaPUHNO2ZMabe7UMH/AIKR7KV2YuODSCOjmClYXy6PqlU+UJjtivduCI0yrtZZP7qh7KV2UK+yIBI6zToE8T1THmB81BoG0O6dbtUqYKkgrha0EhQBBwiRmATv7QBxqE2faadddVbvFTrS0KJ6QlYSAPxpyMxG7OrY244whZuSlTQSApTi0wpWeIxgACVHCA31jv317o1+3W24bHoceEkpQkJ60HDiTCSRP/epMMzFyhtdtKqsUsot0JROI4oyGFQOEJEDeqTIO/tp9qzpEaQt8TySFtrKSUKUgKlPApUDBBgpmPPAaa6HFo5ReBCkuo6MrCAsyYzDalJBw48gdwBy3Bxq0vo9HsKZAOKcRwKchXWxkpQQonEEpy3Ag5gVbl0+Cv6wa6vsXbiGQhCG1YIKASvCcyongTOQjI1arJxt22F4QoS2p1TYUrDjQgpUUiYCsKcIVEx5a80nq7bXK0rebKHVATCikKIG4n326AoZ7qdtv9E4GUtgNpSExCsk4CQQMOEp97GLFJ3RmW9+LnChWe0d4OjGlBZKs0AHEkE+9WTJI7fRwtOnlosbVS0guK6jaMZOUAhAJTBKUpxZTPCaDeolol3pUJWQCFBBJwA7xAIBI7CTTgLTdNKbfaOBWEwA4VA5mDKAQtJG8SM8ic6fqvxFr1XuS5ZsrO9aAoxulRJMeepWqlozWa1tEC3cdCOibQUlZzWlS3EpAAEqUAgTA9+Kqmtu1xRIRZApEZuLSMSpkDCn3oyOZz3bq5dTrYdPvKdTOOnhOc9ly09r/b2lyhhzEScJWsRgZSqcKlcTw3DIZ1B6ybXWW0EWoLqzkFkFLYJyBAOa45QBlvrIb3SanXC4+4pSlEElcqxQIE8MhlFEFylRwq5SIB3TvHKvn9T2vqb6Y2/hnpdbp9aNONxMxNXH+7HWmNPXFyQbhxbkSUgnJJMThG4bhupTQWtdzYnEwvCN6myMSFxzTzjjvothZqeXgabddIEno0FZSCYSDAy8vKrvoPZO67Be9wSczOFbpHIJAwpy5k8Mq54T1MpisZvn+3Lpex9bDL9XV2ji5v8A5Oya0Dte8JAbTaOruVYYQ0QW1JJSFLKjm2kAzmCNwnOnt65gdWUtY1GZUFQThWvCjd+MTPbVh1e1Tt7JJFu3hKoxLJKlrjdiUeG/IQM91ROkrgJcWCmYJ+DzHMzxFfVx1RjGru9k1exiL/f7kveB4x3FOao5CO+qzrc/idYVhKeq6mFb8ig1cOmTy9Aqra8lJ8HKRHXcHnbn2VqO6NF1WcxWTB/ykDzCPZUrUFqOubBnsCh5nFCp2tIFChQoBQoUKDCNoR+yT/xif4IqvqNWPXh8o0o8UwD0gGYn7yKjHNNO/CT+p/8AaqIR5VM3XRzHnFSt7drXvUP1f51AXejQTOL0RVHjjo5jzimy1jmPPSLmjc+z0+qkVWI5moFVqFEmipbwggRnzAPpIyoqUQf5Cg6K2Dfco/nDvyW60as52Dfco/nDvyW60aoOdtvKI0uk87Zo/vuj2Uw2d23SaRZEkYSpeW84AVR5Yipb6oBH2UZPO1R6HnqhtnV8lrSLClzBKkSOBWhSQe6SKEtZ1osBfWym2HEKcbWFYQsEEpCklJz6pzO/iI7ar2o+q9yxddI4ktpSlQIJBK8QgJASTlMGfxRVm0063ZMl/rnDCEICiAMSirAJkJTMkwPegcAKitXdeU3i/B3m8JcC0pUFFQMgygyJGUwfVUZOtf8AQzt0w2pjr4FKJQCJViAGIcCRBy7a92e6Lft2VpeBSFLCkoOZTlCiY3T1cvxac6d0snR7YUSpSnFGEpS2mSEiTknCkAYdwzJ7SaJofTLOkmyMISpspUptwJWgyFAKiIUMzwyIB5Gq3q2pT9etEv8Ahq1KStSFkYFJSVjDhEJEcQco8vHO/wCrqXRZNpcyeDZHXzIOeDFPEDDPdUbpjXJuyWlhWNwpSmQkCQIylSj1lRnu476kLTDchFw051CAUziBQUlWIEBWHsUCD4og7jUrfuxEbsys/DUXgjpunxdbFiJOeeOd6eZOUVoWurThsnOgmZGII8Ytz14jM8J7J7aYp2k25dwKx4JADoRCO1RTiKsPHdPZUsseDJW+46MAEkwo4hiJSYxZrzSkFMcMuSoXTRtqvqpb3ui2elQMYBCXEwFpMAb9xEJAg8qrGsOyu4ZJWz7uj8Qe6QBAlB3xPvZ3VbtDpfvG+nt3ujbUSAgjCZSYKssW/vqSGhb0ff0/rK/2V5+p7Ph1d5ip5WMrisouOJ3Yxo3QjrzikBh9WExCWlb+RJyEZb6vehNjgVCrklsCT0aFBS1Sdyl5pTwEJndvq2DRN8CYeRn+MZOXHqCaK4zeI8Z5sTzXE+cVzw9iwxyubnw+DcZRhFYYxj9ITuiNDM2rQaYbS2gZwOJ4qUd6j2mntVppu9IBCkKBzBCgQRzFKgXn9FH017OzCwVU9KN+7L8WcRzKZIBwkxkcpG7s7KeLcvREInPMlTe7jAnfUc9duSekR15hUKSACYjjnv4VMlgXEQRCwBxOEAk/q99VnXpPubRmfdxn3trGfpq0ouOcAzEY0SPT/U1XtfXJtU9jzJmQd5KeBPM1I7qtWzp2bBH4q3B++T7as1U/Zc5NmscnlelCDVwrbIUKFCgFChQoMF2gq+yb/wAaP4IqBWup3X4j/wATuCRIDgMc/ckj21Au3KODY89aDV1dM3VUpdSfFAHlNRTtq58P0n6KgUdNNlmk3LVz4fpNJFhfwvSaA6qLSZaVz9NBCDOZqDovYN9yj+cO/JbrRqznYN9yj+cO/JbrRqDAvqg0fZC2PO3jzPL+mq9s9QFaRtwoAjEowd0hpZSfIoA+SrR9UOj+92h5tODzOJ+mqhqQ+pF/bFAlXSJEcwoEK/dJzoS217BdIUy8jqKB4kKQpK8KQZSMK/fCCcgeEYo+w1Oat3PCMS3S2lWDJOWFJEAJAxLiQO0+aR1ou1NWbrjSQVJSIJSFYRiGJcEZwCT5KpuoutNwu5S0tRcbWFSCB1IBOIEDITkRuz5xUmMe/wAWJiLult01odu/awKUEqbVKXEELTmEzByxJzAO7NPZmjq3qwmxnCpTjjhCZhKQQJISAVQOJkngPKXX7SS2LZKmgJUvCV4QooBBOUgwTAE9lMtQdYXbkONvwsICSFFIG8xhVAg7pHcfJdmjnTuqXhTguGXeiWtASqU4goYYBGeRgAeQbuMjoazRaMhkYlJSJWogDx1RJE5AkgQJjjzqua/awu276EMwjqBePCkqUcSgBKgchHp7qntUtKm7t0uOpT0iVFOKMjhjrAcN4mOI8lZrGJuGYxiJut1Yutlyul6rqQ1PEHpEp5RuJjjI9lWO7aaumF2gUoQnClRQqJZUlJKVEAOYVBIVB48DVP0lrvcNXTgQEIShakdGUAghKiIUfGkxwI7KuqnWxbLukMpxrY6UiAFK6mPCojM8M+ylYx2ds+rlnjEZTtEbfTv/ACldn2i121r0KykqQtRlMkQokjeAang1K1SpRyBGZESVZdWOVVDZxpF65tlrKkJX0pB9zlMcAACI786tRC0heJQKsBIKUlMAYo4nPPfXSPiwcdAOav11fTXhtUnmf0ifWaN4MngIjiMj56ItoJwkADMAxvIOWfPMipcg4t+RV56HQ/jK89C6PUV3V4bYDNIAPmnsNLkBbRgwtW78X6KqmnFnpVQASVNkg4vF6PrEYSOtMRNWgtQUk7yYUeYIOXdMVA3rcuTnmhv5P/ekzcEI8MqUlR6IqWk5JHSK5bzvHGq5reV+CPBbeDApgpkqkp6QGYV4u81cG1KT4qlCd8QJ9FQWu7RVY3CiSSEAyY96pJ3gTXNo62SvSw+nk6k+dAHzavlZtscdnwkfEn+IPorSa2yFChQoBQoUKDn/AGgK+ydz8YPkIqtqNT+0E/ZO6+MHyE1XSa0CLp5oHV9y9fDLQzIJJO5KRvUez+uymSzUrqrpBlDqkXBUlp5ISVoyUgpWFpO45SIOVQPdZNmbtsgrS6l3CJUnCUqgbynM4o8lUVYrU9M3tqwlSm7lbhg4UF0OySFxOUx1zvMmOJrLXVSTQIqolHVRKDoXYP8Aco/nDvyW60as52D/AHKP5w78lFaNUGI/VFo91sj+K+PMpk+2qPqKfsha/GoHny9tX/6o1GVke25H8A+ys41TUReW8GD0qIPI4sjQb3o1DuKXJEpAUCUlJXniUiACEkR1TJEeUqWtmyMRt0sgk9bowjfyVg7eFV+40NdvYyl5xKTl0YRcKTugiS4qQYJz+Eai06pXbalKauXWz4sN20ExwnFJBIGR5itxjhP7o/LF3vS1aDt3+hcF8W1gnccODBlM5AYZneN2/sdItEIa/u6UBJMw1gAOYxYTGEqiYJ4xNVFzVi/cRCru4cSSAUqtyodhIJiNxpS31TvWUnBcuoSYJwWxQJ7YgSKujD5o+0+hc8eSy39swtlPhobgKVhLykAiT1RiBAxYQJw5SOVeONKQhHgwGAJVgS30eAkxgknLo/HnD1jIic6rl5qtdrAU7cOLCRkV22KJiQMW6cu+KXt9XLxoYEPuoTM9W3KUSSOAAzk8qaMfmj8+hc8eSa0noS0ccC3kNdIYgqIBXGWaZAXw3g16lx1L2Ep6hVGSRhS2G95OKcWPKMMRxqv3Wqj61y6srUYGNdrimMgJUJ8nbTtVhdtiC+6AAIHQxlmABMcBTRj80fn0LnjyW3VbRzbHSJaSEJVhXhG6SVAxyGQp+4/iJEFAIUklYw8RmnnvNUm0sbsFRQ66CSCohkjEchMgZwI38KWUzeEgKcfM82lZbpJ9FIxxj90fn0LnjyXvwpHwk+cUR55JEBaZyIzG8EEekVTVG9Tvcejn0aucAZjfQbfuljx3lCR7wx35cKunDnz9C548lucfxCJbEx98nj+TS/hKPhJ84qlKcuEDrdKBl71Q5bp5U7Rc3UA+7HswKn5Mdu+ppx58/QuePL1Wd51KhAWkGQRmDuIPOoS9HWHxbfrWPZUevSFwvqJ6SSYJKFKjKZgeTn7a9tnXCpQdJJSEgSIIAnnnvmsZ1VQ3icVGa0ImxuR/kO+hBPsqTpppdvFbvJ5tOjztqFcmlc2Nve7vp5tIP6q4+dWr1jGxl/8Avqh8K3V6FtH6a2eusshQoUKgFChQoOeNoB+yd18Z8xNV0mp/aCfspdfG/MTVdJqjxZpu4aVUaZ3quoaBPpgdxpNVIMrxGeRj0Gl1UCaqJRzRKDobYR9yj+cO+pFaLWdbCfuUfzh31IrRagx36oxHuNmeTjw86EH2VmGrKou7f49r+ImtX+qJb/udseVwoedpX0VkWgVxcsfHNfxE0HUWglCFbuHFM7zyE+emV4pPSGSiQ4d6rbmPhImfT28ad6vFUKxbpygqIjhkUgA58DSV66oKVBX43Bb45cmyPNl6a59LbCHPpY6cIi7+h/okjAYjJXAoPvU/gwB7aV0gYaVnhy3ykADjJUCI7xSVktWBcZqxZYlLjcOKkiB3AilXAstKxABZCvEUqOMQoAK3chXR0IXah4NJwxgSZJRh4cSkpjtwx3U5uj1Ru8ZHL4aeYP8AW6N9IrnwfjOEbulxcOXuk+mlFrJaBzmEHILB3gnIdbyHy8aBPSUDATHjp34RxHwkn0Qe2mem0iRJAyTvwc1fCbXz7u7i+0jOERPjDdj/AOXnHflSOlkmBGPd73peY/BqGeZoE9DEcCncrcUHin4DaedSCoxjnhV609nt8/BjoqeOPcfGD34v4VR/rdxp8vx079yuccN+cecUBb0e5nycuY5g+qmWhTlw3dnZybRzp/c+IrfuO6Z9BB9NMtFAyfGjrb8X4vwnFdv8uIG0wBgHf/P4C+XKnVn9rT+SPV3D1DuFN9L/AGvjv4fkq/HT6/5LWB9zT3f175XrNBHWoAf/AFpy74z6EcvheemmkWSH1HKFDLyEb8u2nTZi54bzyner/O+Z5uBdMj3QfpfM+ipKwY0V1EpI5gjziKNXqd47xWGmYbIXo0i0PhNOJ/cxfNrd65+2brwaWYH+Y6j/AIbia6BrowFChQoBQoUKDnLaEfspdfG/MTVdJqwbQj9lLr435qarpNUeKNMr89Q+T106UaZ356h8nroGNoflD1GnZpjanrDvPqp8aAiqJR1UWg6F2E/cr/1DvqRWiVnewr7lf673zK0SoMu+qEbnRzJ5XSfSy99FYpolYDzRJgBxsk8gFgk510TtX1Ve0hYBq3CS4l5DkKVhBAStJAJynrznyrHxse0pu8HHf0zMfLoNXtdoNo0T7qg5b+lQRwygOET5B30VW0CyWSVPNpnPN4jPdEIXWXJ2N6T/AACPK817FUqjYvpI/e2h3vJ9gNSMYiKhIiMYqGptbSrJExcM5mfHUfXNB/ajZKSUl9kgggjrnI9wrMk7ENJHhbjvePsRSqdhmkPhWo/1V/8ATq0rQfrnWAb6Pp2sMRGFwiP1a8VtWscGHpmyIA8R07t3vaoidhF/+EtB/qO/9Ko/T+ya6tGg467bFJWEdVTm8hR982MuqaUNHudrFisQp1JEz9qdPrQaSu9qtg5GNwKjdLDh4j4SDyrHxq0v8Kz+sr6KN/ZtX4Zjzq+ilDW2Nq9g34hA/Jt1D1JH9CnS9qrEgkPSMx/dnJhQ35jiM6znVfZc5ehzBcsp6PCD1VK8bFG4jkauqdlF9hwnSDeGIw+DyIiNxX/UDlSg5f2xW2aSXOIILB7iCCe+m7O1y1R4oWN+5hA39yhTRzYU4tRUu9RKiSYtozOZMdLFep2C873zW/8A+tKDp7bDbqEEOkdrLftXQRtjZSIAej4tsfPpJOwdPG8V5GUj55pVOwlvjdu+RtsfTSgn9d1nFiwOzz6Nr/fTd7amwpeMtvYiImGxkOHjRUijYYxxun/IlofNNLJ2H2vG4uT5WR/y6UIxO0RBSFC3uCClagYRBS39sV3JynlSI2iwCssPFGEOAjCkBtSyhKiSTIKurOWYqeTsUtPw11x9+2N+/wC90YbFrLiu5P8AqI9iKlQts31bxI0tblSSjpLlDgSSCQh5ZKMx+KsV0OKpej9k1ky826np1KbUhacTpIlBBTIAEgQMuyrpVQKFChQChQoUHN20E/ZS6+NPyU1XSasG0E/ZS7+NPyU1XZqjw0zv/EPk9dOzTe5bxJIoIy18YeX1U/NI29rEEzIJ5REZR6aXNAQiiRShosUHQewv7lf673za0Osi2R6pt3GjukU7ctq6Zwe43DrQgYY6qDE9sVef7EJ/81f/APvHv91QWShVYd1EQoQbq+P/AKx/2Kpm5sstVeMq4Uearl8n5dBc6E1S0bM0I+1XV81+RdOx5lKNH/sNcDxNKXw/KLbny00FxoVSF6l6Q4aXuI7WGSfWKcWmp9yn7ZpS9WezoGx5i0r10FuKoEncKoGuz6tJMLas0B5piXHHt6FrQDDDBGS3IJJIyEAbzlJaQ1JaVC7i5uFgcLh1tbJ7S0tHRn9WkzrG2yAhF/ZwkQElmYA4Sy4EjyCgwxy2A3V6212Ua60uly8fT1M3nikoBCFe6K8UHMAjMCl+jrQs2oesvgVwCftTkJcA5cF96ST5Ca3RCwQCCCCJBGYIO4iuaE1o+om0RthjobpSgER0agkr6p94cMnLh2GOFSRqNCq81tAsVf4hI/KS4n5SRS6ddbI/4pnyrA9dQTVColOttmf8Vb/tUfTRhrVZ5/3q2y3+7N5cc+tlQSlCof8AtjZf+ctv27efd1s6kbO/bdTjaWhxJJGJCgpMjeJHHsoF6FChQChQrxawASSAAJJOQAG8mg9oVDX+uVkz9tumE9nSJKv1UkmotzatoxJg3SfI26R5wigttCoTRGu1ldKwsXLS1HcjFhWe5KoUfNU3Qcy7RnY0rd/Gn5KarfhNdD63ag2928VlCErMFSw2MSzAAxK45AVXHNjNuffqHcI9RqjGvCKKXq2ZvYxbD36j+UJ9tH+s9b/C/cH00GK9JXmKtr+s9b/C/cH0179Z+3+F+4KDEpoyU1s31l7afHX6Y+VThOyO3Hvv+GmgR2V6zJtLAB9CuhU44Q82lTmBUwUutoBWkGAQsAjeDBGd8t9fNHr8W8tp5KeQhX6qyD6Kd6v6LQxboaQAAmfFARJkkmE5Sadv2Da8lpChyUAofvTUFW1s2nW1khtSYuOkx/aXEEJCYzJBO8kDz8qg7zbkwGG1tMrW6o9dkmOjR1utjCTiMhMCNx4RU3rDqkkk9G030RAlsJSBPE4IAM9mdULSWz1hzxMTKssk5py4FJ3eQiqHdxt3ekBNs0CQc1LWoYpyyCQSI39tNlbd7kryYYAEGD0hJEJBEyIOInON1V07NLsYsCUOpCFGQpKZVnhkLI9vGmTWoF/+CQn/AFG/SAoyKCxp2530GUWwMRGBQzgdYSvt3Z1DaQ2qaQcQCX1JyzCEhsSN8YTJyHppzebMrsW6VJQCsqIKErZCcEnCqTEndUf9bm/IgoQOObqBnnnlNBG3WsDq1ypRVM+NmrMGDnJ3j00zXpBwkjETu5dsjdPLz1Zk7Nb3KSyI4l1XP8VPKKUGy+5O923H6Th+bQUiMyob5JnlyOWfKljdufCXw98Zy7v631dRssc43LA7kqPrilE7Lud2jyM/SugpLby5jErdzOUnvj/sedSDen31NKaKwQAU4SEhRA3Scie+atP1sWffXZ8jSR86jDZ1aDxrpw9wQPYaCkN3JKSMUExnizTzgcaAfVOa/SU5EZEgiDPsq9o1F0fxfeP6bY9SKkkauaPO9CVQAMS3FSYk7kqA48qDMDdqCTKjM5ZyCRu7pHKk3nCTKTBWZIOYyjcc431rH/gujh96t8s8ziz8pNKpt7Abmrb9kg/NNBkKHM4I8WABi8xk5+njRmb4e9JBnMyQU/kx6zWxIdtR4rTf6NuPYil0X6R4jTn6LKh7BQUzRm1vSLR+2dMkRCXGwo+VSQk8qu1ttqWowrRz/e2VK48i2K8b0o6rxba7/Z4R+8oUujwhR/8A5n+84RP71BZl64nolLTa3BUEFSUwhYJwykKLKllE5ZlOXKsG1p2i3t/KXl4GSftDXVRkZGI5qXw3mOwV0Ro7RCegQFpSVRJxJBzJJiDO6fRVe0nsqsHlqWq3CVKJJLaltgk7zCTA8gqDn20dSnegK7zUg5fJUmEoQk9o9tazcbELI+KX0dzk/KSaYObDmh4ly8PykoV6gKtjH7XSJbeBUkQDmK3fZ7r+l1SGFrJCxDZUZUlUeISd4PCeOXERV7vYQpW66HlZ+hdP9XtjLjD7bhu5wLQuEtQZSoEZlZjdQau6zJJong9O4oYagaeD0PB6d4aGGgaeD0PB6d4aGGgaeD0PB6d4aGGgJbpgeWlK8Ar2ga3rAWIIBquX2p8kqacUk8jmKtLiCd1FCTyoKa1ZXjQWkMpcxCMQXh9hpodHX53MNjnLu70Z1fQqi9J2UFBe0PpVeU2yE961GPRnSf8AYy+VvuGx3An2VoePLdXmM8qDP07P7k+NdeZNKJ2buHxrpzyJir3iPZQk0FJTsyT764ePlj20qnZgxxceP6dXHPnXuE86CpJ2ZWvELPes0ujZzZj70D3k1ZujPOvQ1QQLeotmPvCPTTlvVO1G5hv9WpbwejdBQR6NBsDc02P0RSybFsbkIH6Ip10AowbHKgbhtI4DzUaR/QpfDXtA3xDtr2ew0vQoPEiBXtChQFKK86Oj0KBPohRkoAo1Cg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77426" y="1185709"/>
            <a:ext cx="176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수직 </a:t>
            </a:r>
            <a:r>
              <a:rPr lang="ko-KR" altLang="en-US" sz="2000" b="1" kern="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확장성</a:t>
            </a:r>
            <a:endParaRPr lang="en-US" altLang="ko-KR" sz="20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3450" y="6003290"/>
            <a:ext cx="1332148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ko-KR" altLang="en-US" sz="1600" b="1" kern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확장에 한계</a:t>
            </a: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A1028-FEEB-960B-EF6B-7897E954C5B0}"/>
              </a:ext>
            </a:extLst>
          </p:cNvPr>
          <p:cNvSpPr txBox="1"/>
          <p:nvPr/>
        </p:nvSpPr>
        <p:spPr>
          <a:xfrm>
            <a:off x="3878037" y="1324208"/>
            <a:ext cx="49230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 err="1"/>
              <a:t>시게이트</a:t>
            </a:r>
            <a:r>
              <a:rPr lang="ko-KR" altLang="en-US" dirty="0"/>
              <a:t> </a:t>
            </a:r>
            <a:r>
              <a:rPr lang="en-US" altLang="ko-KR" dirty="0"/>
              <a:t>HD, 1TB</a:t>
            </a:r>
            <a:r>
              <a:rPr lang="ko-KR" altLang="en-US" dirty="0"/>
              <a:t> 용량</a:t>
            </a:r>
            <a:r>
              <a:rPr lang="en-US" altLang="ko-KR" dirty="0"/>
              <a:t>, </a:t>
            </a:r>
            <a:r>
              <a:rPr lang="en-US" dirty="0"/>
              <a:t>100MB/s</a:t>
            </a:r>
            <a:r>
              <a:rPr lang="ko-KR" altLang="en-US" dirty="0"/>
              <a:t> 대역폭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하나의 </a:t>
            </a:r>
            <a:r>
              <a:rPr lang="en-US" altLang="ko-KR" dirty="0"/>
              <a:t>HD</a:t>
            </a:r>
            <a:r>
              <a:rPr lang="ko-KR" altLang="en-US" dirty="0"/>
              <a:t>에서 </a:t>
            </a:r>
            <a:r>
              <a:rPr lang="en-KR" dirty="0"/>
              <a:t>1TB</a:t>
            </a:r>
            <a:r>
              <a:rPr lang="ko-KR" altLang="en-US" dirty="0"/>
              <a:t> 데이터를 모두 읽는데 소요되는 시간 </a:t>
            </a:r>
            <a:r>
              <a:rPr lang="en-US" altLang="ko-KR" dirty="0"/>
              <a:t>:</a:t>
            </a:r>
            <a:r>
              <a:rPr lang="ko-KR" altLang="en-US" dirty="0"/>
              <a:t> 약 </a:t>
            </a:r>
            <a:r>
              <a:rPr lang="en-US" altLang="ko-KR" dirty="0"/>
              <a:t>2</a:t>
            </a:r>
            <a:r>
              <a:rPr lang="ko-KR" altLang="en-US" dirty="0"/>
              <a:t>시간 이내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100</a:t>
            </a:r>
            <a:r>
              <a:rPr lang="ko-KR" altLang="en-US" dirty="0"/>
              <a:t>개의 </a:t>
            </a:r>
            <a:r>
              <a:rPr lang="en-US" altLang="ko-KR" dirty="0"/>
              <a:t>HD</a:t>
            </a:r>
            <a:r>
              <a:rPr lang="ko-KR" altLang="en-US" dirty="0"/>
              <a:t>에 </a:t>
            </a:r>
            <a:r>
              <a:rPr lang="en-US" altLang="ko-KR" dirty="0"/>
              <a:t>1/100 </a:t>
            </a:r>
            <a:r>
              <a:rPr lang="ko-KR" altLang="en-US" dirty="0"/>
              <a:t>크기</a:t>
            </a:r>
            <a:r>
              <a:rPr lang="en-US" altLang="ko-KR" dirty="0"/>
              <a:t>(10G)</a:t>
            </a:r>
            <a:r>
              <a:rPr lang="ko-KR" altLang="en-US" dirty="0"/>
              <a:t>의 데이터를 나누어 저장하고 </a:t>
            </a:r>
            <a:r>
              <a:rPr lang="en-US" altLang="ko-KR" dirty="0"/>
              <a:t>1TB</a:t>
            </a:r>
            <a:r>
              <a:rPr lang="ko-KR" altLang="en-US" dirty="0" err="1"/>
              <a:t>를</a:t>
            </a:r>
            <a:r>
              <a:rPr lang="ko-KR" altLang="en-US" dirty="0"/>
              <a:t> 병렬로 읽는데 소요되는 시간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</a:t>
            </a:r>
            <a:r>
              <a:rPr lang="ko-KR" altLang="en-US" dirty="0"/>
              <a:t>분 이내</a:t>
            </a:r>
            <a:endParaRPr lang="en-US" altLang="ko-KR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solidFill>
                  <a:srgbClr val="FF0000"/>
                </a:solidFill>
              </a:rPr>
              <a:t>하나의 컴퓨터에 </a:t>
            </a:r>
            <a:r>
              <a:rPr lang="en-US" altLang="ko-KR" dirty="0">
                <a:solidFill>
                  <a:srgbClr val="FF0000"/>
                </a:solidFill>
              </a:rPr>
              <a:t>100</a:t>
            </a:r>
            <a:r>
              <a:rPr lang="ko-KR" altLang="en-US" dirty="0">
                <a:solidFill>
                  <a:srgbClr val="FF0000"/>
                </a:solidFill>
              </a:rPr>
              <a:t>개의 </a:t>
            </a:r>
            <a:r>
              <a:rPr lang="en-US" altLang="ko-KR" dirty="0">
                <a:solidFill>
                  <a:srgbClr val="FF0000"/>
                </a:solidFill>
              </a:rPr>
              <a:t>HD</a:t>
            </a:r>
            <a:r>
              <a:rPr lang="ko-KR" altLang="en-US" dirty="0" err="1">
                <a:solidFill>
                  <a:srgbClr val="FF0000"/>
                </a:solidFill>
              </a:rPr>
              <a:t>를</a:t>
            </a:r>
            <a:r>
              <a:rPr lang="ko-KR" altLang="en-US" dirty="0">
                <a:solidFill>
                  <a:srgbClr val="FF0000"/>
                </a:solidFill>
              </a:rPr>
              <a:t> 연결할 수 있나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solidFill>
                  <a:srgbClr val="FF0000"/>
                </a:solidFill>
              </a:rPr>
              <a:t>연결할 수 있다고 하더라도 </a:t>
            </a:r>
            <a:r>
              <a:rPr lang="en-US" altLang="ko-KR" dirty="0">
                <a:solidFill>
                  <a:srgbClr val="FF0000"/>
                </a:solidFill>
              </a:rPr>
              <a:t>Memory</a:t>
            </a:r>
            <a:r>
              <a:rPr lang="ko-KR" altLang="en-US" dirty="0">
                <a:solidFill>
                  <a:srgbClr val="FF0000"/>
                </a:solidFill>
              </a:rPr>
              <a:t>로 전송되는 데이터 버스는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 </a:t>
            </a:r>
            <a:r>
              <a:rPr lang="en-US" altLang="ko-KR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ko-KR" altLang="en-US" dirty="0">
                <a:solidFill>
                  <a:srgbClr val="FF0000"/>
                </a:solidFill>
                <a:sym typeface="Wingdings" pitchFamily="2" charset="2"/>
              </a:rPr>
              <a:t> 병목 현상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45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Bigdata</a:t>
            </a:r>
            <a:r>
              <a:rPr lang="en-US" altLang="ko-KR" dirty="0"/>
              <a:t> </a:t>
            </a:r>
            <a:r>
              <a:rPr lang="ko-KR" altLang="en-US" dirty="0"/>
              <a:t>처리 기술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155" name="AutoShape 11" descr="data:image/jpeg;base64,/9j/4AAQSkZJRgABAQAAAQABAAD/2wCEAAkGBhQSEBUUEhQUFRQUFRQVGBQUFRcVFBQVFhQWGBQVFxgXHSYfGBkjGRgUIC8gJScpLCwsFR4yNTAqNSYsLCkBCQoKDgwOGA8PGCkcHCQpKSwwLyosLCksLCktLCwpNSkpLC0vLCwsKSktKSwpKikpKTUpLSksLyksKSwsLCwpKf/AABEIAK8BIAMBIgACEQEDEQH/xAAcAAAABwEBAAAAAAAAAAAAAAAAAgMEBQYHCAH/xABWEAABAwICBgQHBxEGBAcBAAABAgMRAAQSIQUGBzFBURMiYXEUMoGRobHBI0JSc7LC0QgXJTM1Q1NicnSCkpOis+HwFiREY4PSo8PT8RVUhJSk4uM0/8QAGQEBAQEBAQEAAAAAAAAAAAAAAAECAwQF/8QALBEBAAIBAwIDBwUBAAAAAAAAAAERAhIhUQMxYbHRBBNBUnGRoSJCweHwgf/aAAwDAQACEQMRAD8A3ChNYjtI1rvWtIvtsOuJQkthIStSUiWkFWQPPFVYGvWlB99c/au/7qo6VoVzWNoekh98V+1d/wB1L2+0+9T9sLiuWF9xPfvmg6NoVzqva1dDcHPLcOHKPyecV59eK7HAx8e59FQdF0K54TtpuhvQf26/9lKJ22XGXVWMxJ6Yqy45FA9dB0HQqqbNtZVX1mXVTIdWjMyYCUH5xq10GX7Q9sPgjxtrRKVvII6VbgJbRu6iQCCpWYkzA3ZndVWtvl6PGZtj3JcT/wAw1VNpCY0xeD/OnzpQfbTvUbVhF504UnEUoQE+N1CpSuvkpMgYYjPfVgW5j6oF731o0fyXVJ9aTT5v6oEe+sz+i+D62xUG5smACoKpTuOJXWmYgBBkCAeefmb3GywpIOI4Yzha1Ecj9oy4yD2VvRHzQzfguDO322PjWz47i2r1kU9b252J3ouU97aD6nDWcP7Mns+jUCACTiVhI7pQJpt9by4gkYSBvPSNZcpkir7vxj7mrwlrrO2XRyt7jie9lfzQaet7U9Gn/EgflNup9aKxb63l3AIbJBzBGBQI55Loh1Eux96X+zV7Cae6nw+8GuP9Dd2doGj1brxjyuBPyop61rRaK8W6tz3PNn51c7nVC6G9tXlQ4Pm0RWrr43o8+IetNPdZcJrxdLtXzavFcQruUk+o0vNcvp0K6PvY/WT7YpduzfT4qFj8lSfYqp7rPiV148umaE1zkxd3iPFVdj8lxz5qqet6x36fv155S8r5U1NGXC6o5dAUKwprXq/T/iHf0kIPykU7a2lXo3vpP5TbXsArNSraqFZGxtQu+bCu9s/NWKfs7Trni2ye4LHzjShptCs/b2mue+t0HucUPWg06Z2lgkYmCBIkpcCoHOCkUoXahQoVAKFChQChQoUGHbQD9k3vjEfwBVfXVi16eSnSjxUnGMaerMfeE8ajHNIs/gB+t/KtCGdpk9UlfPIUOq2E/pVX7q1cJyXHlNB69TRyknLR34fpNIqtnPhek1AddJmglBAOLM8DiIj0Z0QJM5+ug6H2C/ctX5y78hqtIrN9gv3LV+cu/IarSKg5e2pojTl2Px2z52WjUps1uylx9An3RtPilQV1VjcUgkeNTHa8mNOXPb0B/wDjtVKbJ3CLp2BJ8HWYHGHGsqd4FucvggmVvJxEGMcDq+9GKDGefr3VKN60oPD0j6aKpTOkGi2/hBSUmUrxFCimYCikQsCQpJHfwpbRmrjNghakhaiYBUYUs5gJQkAAeMR58zG6aSx0awoPA+v2UZzTCSOrIOWcTlxGY40z1g1WRfJS4hRacTKDKfgqMpUJyUFYs5PlyIPorQzNmyEunpCVElSm8XDOAAopSAJk5bySJpS2ds6SGeIzygRGZy80Z9lLjSCO30fTVa01qK8p8rt38DaziwlSxgneEhIgp5buXbU0zYsx4Pj916OAvEeknDGPfGL30eylFnFxfwn3OCqRkokCOOYO+iL0i4EmESQQAJgEZyeO7Ieeq1aasX6XgHH/AHIHNQXJUkHckESCe3dPHjPv2geaWLZ4JdTkFYukSlQO5QM9o7PJFZnHxZmJm9zxq8SR11oxZyAd0EjOeMebdRpbP4M+RJp5o/VJhbYWtKsas1lK1AFcnEY3b54Uv/YpjgXB5Un1pqxErEz8UOtpmQMCDPJCYFERbNKMBpO6ZwxGRPDuPo51MK1Ia4LdHlTHoSKL/YtPB1flAP0Vq8uSo4RBYZESnCTMDrjdv/rjwozVm0uYEwSPGPCeE9lK6a0czaN9I/cYUzABblSjE4UgKzOVeauWRurZt5CwAueoQeqQoggwez0097ldat/qmjGYuhFaFaO9APeEn1ikzq+x+CR+oj6KlXNXH56rjYEbuv5z20xU8vEoACBzx9vIGd1X3mfJox4NHtWWSICEpJ4hAnyVWNN2QYuMKfFU0lUZwDjWDEk9lXRDys5w5cirlPweVVPXI/3lueLKx5nEn51SMpmd1qI7Nat1yhJ5pB84pSmehlzbMnm02fOgU8oBQoUKAUKFCgwraEfsk98Yn+CKgFVY9ebjBpR5UJV7onJQkfaU1GL02fwTPmNUQz1M3ak76+Kx4jY7hVdu9HFRnFHcP51Qd2mjlIuaKPw/R/OkVaPPwqgVXSRrxLWEEdUzxIzHdnRUtweFB0RsF+5avzh35LdaPWcbBvuUfzh35LdaPUHNO2ZMabe7UMH/AIKR7KV2YuODSCOjmClYXy6PqlU+UJjtivduCI0yrtZZP7qh7KV2UK+yIBI6zToE8T1THmB81BoG0O6dbtUqYKkgrha0EhQBBwiRmATv7QBxqE2faadddVbvFTrS0KJ6QlYSAPxpyMxG7OrY244whZuSlTQSApTi0wpWeIxgACVHCA31jv317o1+3W24bHoceEkpQkJ60HDiTCSRP/epMMzFyhtdtKqsUsot0JROI4oyGFQOEJEDeqTIO/tp9qzpEaQt8TySFtrKSUKUgKlPApUDBBgpmPPAaa6HFo5ReBCkuo6MrCAsyYzDalJBw48gdwBy3Bxq0vo9HsKZAOKcRwKchXWxkpQQonEEpy3Ag5gVbl0+Cv6wa6vsXbiGQhCG1YIKASvCcyongTOQjI1arJxt22F4QoS2p1TYUrDjQgpUUiYCsKcIVEx5a80nq7bXK0rebKHVATCikKIG4n326AoZ7qdtv9E4GUtgNpSExCsk4CQQMOEp97GLFJ3RmW9+LnChWe0d4OjGlBZKs0AHEkE+9WTJI7fRwtOnlosbVS0guK6jaMZOUAhAJTBKUpxZTPCaDeolol3pUJWQCFBBJwA7xAIBI7CTTgLTdNKbfaOBWEwA4VA5mDKAQtJG8SM8ic6fqvxFr1XuS5ZsrO9aAoxulRJMeepWqlozWa1tEC3cdCOibQUlZzWlS3EpAAEqUAgTA9+Kqmtu1xRIRZApEZuLSMSpkDCn3oyOZz3bq5dTrYdPvKdTOOnhOc9ly09r/b2lyhhzEScJWsRgZSqcKlcTw3DIZ1B6ybXWW0EWoLqzkFkFLYJyBAOa45QBlvrIb3SanXC4+4pSlEElcqxQIE8MhlFEFylRwq5SIB3TvHKvn9T2vqb6Y2/hnpdbp9aNONxMxNXH+7HWmNPXFyQbhxbkSUgnJJMThG4bhupTQWtdzYnEwvCN6myMSFxzTzjjvothZqeXgabddIEno0FZSCYSDAy8vKrvoPZO67Be9wSczOFbpHIJAwpy5k8Mq54T1MpisZvn+3Lpex9bDL9XV2ji5v8A5Oya0Dte8JAbTaOruVYYQ0QW1JJSFLKjm2kAzmCNwnOnt65gdWUtY1GZUFQThWvCjd+MTPbVh1e1Tt7JJFu3hKoxLJKlrjdiUeG/IQM91ROkrgJcWCmYJ+DzHMzxFfVx1RjGru9k1exiL/f7kveB4x3FOao5CO+qzrc/idYVhKeq6mFb8ig1cOmTy9Aqra8lJ8HKRHXcHnbn2VqO6NF1WcxWTB/ykDzCPZUrUFqOubBnsCh5nFCp2tIFChQoBQoUKDCNoR+yT/xif4IqvqNWPXh8o0o8UwD0gGYn7yKjHNNO/CT+p/8AaqIR5VM3XRzHnFSt7drXvUP1f51AXejQTOL0RVHjjo5jzimy1jmPPSLmjc+z0+qkVWI5moFVqFEmipbwggRnzAPpIyoqUQf5Cg6K2Dfco/nDvyW60as52Dfco/nDvyW60aoOdtvKI0uk87Zo/vuj2Uw2d23SaRZEkYSpeW84AVR5Yipb6oBH2UZPO1R6HnqhtnV8lrSLClzBKkSOBWhSQe6SKEtZ1osBfWym2HEKcbWFYQsEEpCklJz6pzO/iI7ar2o+q9yxddI4ktpSlQIJBK8QgJASTlMGfxRVm0063ZMl/rnDCEICiAMSirAJkJTMkwPegcAKitXdeU3i/B3m8JcC0pUFFQMgygyJGUwfVUZOtf8AQzt0w2pjr4FKJQCJViAGIcCRBy7a92e6Lft2VpeBSFLCkoOZTlCiY3T1cvxac6d0snR7YUSpSnFGEpS2mSEiTknCkAYdwzJ7SaJofTLOkmyMISpspUptwJWgyFAKiIUMzwyIB5Gq3q2pT9etEv8Ahq1KStSFkYFJSVjDhEJEcQco8vHO/wCrqXRZNpcyeDZHXzIOeDFPEDDPdUbpjXJuyWlhWNwpSmQkCQIylSj1lRnu476kLTDchFw051CAUziBQUlWIEBWHsUCD4og7jUrfuxEbsys/DUXgjpunxdbFiJOeeOd6eZOUVoWurThsnOgmZGII8Ytz14jM8J7J7aYp2k25dwKx4JADoRCO1RTiKsPHdPZUsseDJW+46MAEkwo4hiJSYxZrzSkFMcMuSoXTRtqvqpb3ui2elQMYBCXEwFpMAb9xEJAg8qrGsOyu4ZJWz7uj8Qe6QBAlB3xPvZ3VbtDpfvG+nt3ujbUSAgjCZSYKssW/vqSGhb0ff0/rK/2V5+p7Ph1d5ip5WMrisouOJ3Yxo3QjrzikBh9WExCWlb+RJyEZb6vehNjgVCrklsCT0aFBS1Sdyl5pTwEJndvq2DRN8CYeRn+MZOXHqCaK4zeI8Z5sTzXE+cVzw9iwxyubnw+DcZRhFYYxj9ITuiNDM2rQaYbS2gZwOJ4qUd6j2mntVppu9IBCkKBzBCgQRzFKgXn9FH017OzCwVU9KN+7L8WcRzKZIBwkxkcpG7s7KeLcvREInPMlTe7jAnfUc9duSekR15hUKSACYjjnv4VMlgXEQRCwBxOEAk/q99VnXpPubRmfdxn3trGfpq0ouOcAzEY0SPT/U1XtfXJtU9jzJmQd5KeBPM1I7qtWzp2bBH4q3B++T7as1U/Zc5NmscnlelCDVwrbIUKFCgFChQoMF2gq+yb/wAaP4IqBWup3X4j/wATuCRIDgMc/ckj21Au3KODY89aDV1dM3VUpdSfFAHlNRTtq58P0n6KgUdNNlmk3LVz4fpNJFhfwvSaA6qLSZaVz9NBCDOZqDovYN9yj+cO/JbrRqznYN9yj+cO/JbrRqDAvqg0fZC2PO3jzPL+mq9s9QFaRtwoAjEowd0hpZSfIoA+SrR9UOj+92h5tODzOJ+mqhqQ+pF/bFAlXSJEcwoEK/dJzoS217BdIUy8jqKB4kKQpK8KQZSMK/fCCcgeEYo+w1Oat3PCMS3S2lWDJOWFJEAJAxLiQO0+aR1ou1NWbrjSQVJSIJSFYRiGJcEZwCT5KpuoutNwu5S0tRcbWFSCB1IBOIEDITkRuz5xUmMe/wAWJiLult01odu/awKUEqbVKXEELTmEzByxJzAO7NPZmjq3qwmxnCpTjjhCZhKQQJISAVQOJkngPKXX7SS2LZKmgJUvCV4QooBBOUgwTAE9lMtQdYXbkONvwsICSFFIG8xhVAg7pHcfJdmjnTuqXhTguGXeiWtASqU4goYYBGeRgAeQbuMjoazRaMhkYlJSJWogDx1RJE5AkgQJjjzqua/awu276EMwjqBePCkqUcSgBKgchHp7qntUtKm7t0uOpT0iVFOKMjhjrAcN4mOI8lZrGJuGYxiJut1Yutlyul6rqQ1PEHpEp5RuJjjI9lWO7aaumF2gUoQnClRQqJZUlJKVEAOYVBIVB48DVP0lrvcNXTgQEIShakdGUAghKiIUfGkxwI7KuqnWxbLukMpxrY6UiAFK6mPCojM8M+ylYx2ds+rlnjEZTtEbfTv/ACldn2i121r0KykqQtRlMkQokjeAang1K1SpRyBGZESVZdWOVVDZxpF65tlrKkJX0pB9zlMcAACI786tRC0heJQKsBIKUlMAYo4nPPfXSPiwcdAOav11fTXhtUnmf0ifWaN4MngIjiMj56ItoJwkADMAxvIOWfPMipcg4t+RV56HQ/jK89C6PUV3V4bYDNIAPmnsNLkBbRgwtW78X6KqmnFnpVQASVNkg4vF6PrEYSOtMRNWgtQUk7yYUeYIOXdMVA3rcuTnmhv5P/ekzcEI8MqUlR6IqWk5JHSK5bzvHGq5reV+CPBbeDApgpkqkp6QGYV4u81cG1KT4qlCd8QJ9FQWu7RVY3CiSSEAyY96pJ3gTXNo62SvSw+nk6k+dAHzavlZtscdnwkfEn+IPorSa2yFChQoBQoUKDn/AGgK+ydz8YPkIqtqNT+0E/ZO6+MHyE1XSa0CLp5oHV9y9fDLQzIJJO5KRvUez+uymSzUrqrpBlDqkXBUlp5ISVoyUgpWFpO45SIOVQPdZNmbtsgrS6l3CJUnCUqgbynM4o8lUVYrU9M3tqwlSm7lbhg4UF0OySFxOUx1zvMmOJrLXVSTQIqolHVRKDoXYP8Aco/nDvyW60as52D/AHKP5w78lFaNUGI/VFo91sj+K+PMpk+2qPqKfsha/GoHny9tX/6o1GVke25H8A+ys41TUReW8GD0qIPI4sjQb3o1DuKXJEpAUCUlJXniUiACEkR1TJEeUqWtmyMRt0sgk9bowjfyVg7eFV+40NdvYyl5xKTl0YRcKTugiS4qQYJz+Eai06pXbalKauXWz4sN20ExwnFJBIGR5itxjhP7o/LF3vS1aDt3+hcF8W1gnccODBlM5AYZneN2/sdItEIa/u6UBJMw1gAOYxYTGEqiYJ4xNVFzVi/cRCru4cSSAUqtyodhIJiNxpS31TvWUnBcuoSYJwWxQJ7YgSKujD5o+0+hc8eSy39swtlPhobgKVhLykAiT1RiBAxYQJw5SOVeONKQhHgwGAJVgS30eAkxgknLo/HnD1jIic6rl5qtdrAU7cOLCRkV22KJiQMW6cu+KXt9XLxoYEPuoTM9W3KUSSOAAzk8qaMfmj8+hc8eSa0noS0ccC3kNdIYgqIBXGWaZAXw3g16lx1L2Ep6hVGSRhS2G95OKcWPKMMRxqv3Wqj61y6srUYGNdrimMgJUJ8nbTtVhdtiC+6AAIHQxlmABMcBTRj80fn0LnjyW3VbRzbHSJaSEJVhXhG6SVAxyGQp+4/iJEFAIUklYw8RmnnvNUm0sbsFRQ66CSCohkjEchMgZwI38KWUzeEgKcfM82lZbpJ9FIxxj90fn0LnjyXvwpHwk+cUR55JEBaZyIzG8EEekVTVG9Tvcejn0aucAZjfQbfuljx3lCR7wx35cKunDnz9C548lucfxCJbEx98nj+TS/hKPhJ84qlKcuEDrdKBl71Q5bp5U7Rc3UA+7HswKn5Mdu+ppx58/QuePL1Wd51KhAWkGQRmDuIPOoS9HWHxbfrWPZUevSFwvqJ6SSYJKFKjKZgeTn7a9tnXCpQdJJSEgSIIAnnnvmsZ1VQ3icVGa0ImxuR/kO+hBPsqTpppdvFbvJ5tOjztqFcmlc2Nve7vp5tIP6q4+dWr1jGxl/8Avqh8K3V6FtH6a2eusshQoUKgFChQoOeNoB+yd18Z8xNV0mp/aCfspdfG/MTVdJqjxZpu4aVUaZ3quoaBPpgdxpNVIMrxGeRj0Gl1UCaqJRzRKDobYR9yj+cO+pFaLWdbCfuUfzh31IrRagx36oxHuNmeTjw86EH2VmGrKou7f49r+ImtX+qJb/udseVwoedpX0VkWgVxcsfHNfxE0HUWglCFbuHFM7zyE+emV4pPSGSiQ4d6rbmPhImfT28ad6vFUKxbpygqIjhkUgA58DSV66oKVBX43Bb45cmyPNl6a59LbCHPpY6cIi7+h/okjAYjJXAoPvU/gwB7aV0gYaVnhy3ykADjJUCI7xSVktWBcZqxZYlLjcOKkiB3AilXAstKxABZCvEUqOMQoAK3chXR0IXah4NJwxgSZJRh4cSkpjtwx3U5uj1Ru8ZHL4aeYP8AW6N9IrnwfjOEbulxcOXuk+mlFrJaBzmEHILB3gnIdbyHy8aBPSUDATHjp34RxHwkn0Qe2mem0iRJAyTvwc1fCbXz7u7i+0jOERPjDdj/AOXnHflSOlkmBGPd73peY/BqGeZoE9DEcCncrcUHin4DaedSCoxjnhV609nt8/BjoqeOPcfGD34v4VR/rdxp8vx079yuccN+cecUBb0e5nycuY5g+qmWhTlw3dnZybRzp/c+IrfuO6Z9BB9NMtFAyfGjrb8X4vwnFdv8uIG0wBgHf/P4C+XKnVn9rT+SPV3D1DuFN9L/AGvjv4fkq/HT6/5LWB9zT3f175XrNBHWoAf/AFpy74z6EcvheemmkWSH1HKFDLyEb8u2nTZi54bzyner/O+Z5uBdMj3QfpfM+ipKwY0V1EpI5gjziKNXqd47xWGmYbIXo0i0PhNOJ/cxfNrd65+2brwaWYH+Y6j/AIbia6BrowFChQoBQoUKDnLaEfspdfG/MTVdJqwbQj9lLr435qarpNUeKNMr89Q+T106UaZ356h8nroGNoflD1GnZpjanrDvPqp8aAiqJR1UWg6F2E/cr/1DvqRWiVnewr7lf673zK0SoMu+qEbnRzJ5XSfSy99FYpolYDzRJgBxsk8gFgk510TtX1Ve0hYBq3CS4l5DkKVhBAStJAJynrznyrHxse0pu8HHf0zMfLoNXtdoNo0T7qg5b+lQRwygOET5B30VW0CyWSVPNpnPN4jPdEIXWXJ2N6T/AACPK817FUqjYvpI/e2h3vJ9gNSMYiKhIiMYqGptbSrJExcM5mfHUfXNB/ajZKSUl9kgggjrnI9wrMk7ENJHhbjvePsRSqdhmkPhWo/1V/8ATq0rQfrnWAb6Pp2sMRGFwiP1a8VtWscGHpmyIA8R07t3vaoidhF/+EtB/qO/9Ko/T+ya6tGg467bFJWEdVTm8hR982MuqaUNHudrFisQp1JEz9qdPrQaSu9qtg5GNwKjdLDh4j4SDyrHxq0v8Kz+sr6KN/ZtX4Zjzq+ilDW2Nq9g34hA/Jt1D1JH9CnS9qrEgkPSMx/dnJhQ35jiM6znVfZc5ehzBcsp6PCD1VK8bFG4jkauqdlF9hwnSDeGIw+DyIiNxX/UDlSg5f2xW2aSXOIILB7iCCe+m7O1y1R4oWN+5hA39yhTRzYU4tRUu9RKiSYtozOZMdLFep2C873zW/8A+tKDp7bDbqEEOkdrLftXQRtjZSIAej4tsfPpJOwdPG8V5GUj55pVOwlvjdu+RtsfTSgn9d1nFiwOzz6Nr/fTd7amwpeMtvYiImGxkOHjRUijYYxxun/IlofNNLJ2H2vG4uT5WR/y6UIxO0RBSFC3uCClagYRBS39sV3JynlSI2iwCssPFGEOAjCkBtSyhKiSTIKurOWYqeTsUtPw11x9+2N+/wC90YbFrLiu5P8AqI9iKlQts31bxI0tblSSjpLlDgSSCQh5ZKMx+KsV0OKpej9k1ky826np1KbUhacTpIlBBTIAEgQMuyrpVQKFChQChQoUHN20E/ZS6+NPyU1XSasG0E/ZS7+NPyU1XZqjw0zv/EPk9dOzTe5bxJIoIy18YeX1U/NI29rEEzIJ5REZR6aXNAQiiRShosUHQewv7lf673za0Osi2R6pt3GjukU7ctq6Zwe43DrQgYY6qDE9sVef7EJ/81f/APvHv91QWShVYd1EQoQbq+P/AKx/2Kpm5sstVeMq4Uearl8n5dBc6E1S0bM0I+1XV81+RdOx5lKNH/sNcDxNKXw/KLbny00FxoVSF6l6Q4aXuI7WGSfWKcWmp9yn7ZpS9WezoGx5i0r10FuKoEncKoGuz6tJMLas0B5piXHHt6FrQDDDBGS3IJJIyEAbzlJaQ1JaVC7i5uFgcLh1tbJ7S0tHRn9WkzrG2yAhF/ZwkQElmYA4Sy4EjyCgwxy2A3V6212Ua60uly8fT1M3nikoBCFe6K8UHMAjMCl+jrQs2oesvgVwCftTkJcA5cF96ST5Ca3RCwQCCCCJBGYIO4iuaE1o+om0RthjobpSgER0agkr6p94cMnLh2GOFSRqNCq81tAsVf4hI/KS4n5SRS6ddbI/4pnyrA9dQTVColOttmf8Vb/tUfTRhrVZ5/3q2y3+7N5cc+tlQSlCof8AtjZf+ctv27efd1s6kbO/bdTjaWhxJJGJCgpMjeJHHsoF6FChQChQrxawASSAAJJOQAG8mg9oVDX+uVkz9tumE9nSJKv1UkmotzatoxJg3SfI26R5wigttCoTRGu1ldKwsXLS1HcjFhWe5KoUfNU3Qcy7RnY0rd/Gn5KarfhNdD63ag2928VlCErMFSw2MSzAAxK45AVXHNjNuffqHcI9RqjGvCKKXq2ZvYxbD36j+UJ9tH+s9b/C/cH00GK9JXmKtr+s9b/C/cH0179Z+3+F+4KDEpoyU1s31l7afHX6Y+VThOyO3Hvv+GmgR2V6zJtLAB9CuhU44Q82lTmBUwUutoBWkGAQsAjeDBGd8t9fNHr8W8tp5KeQhX6qyD6Kd6v6LQxboaQAAmfFARJkkmE5Sadv2Da8lpChyUAofvTUFW1s2nW1khtSYuOkx/aXEEJCYzJBO8kDz8qg7zbkwGG1tMrW6o9dkmOjR1utjCTiMhMCNx4RU3rDqkkk9G030RAlsJSBPE4IAM9mdULSWz1hzxMTKssk5py4FJ3eQiqHdxt3ekBNs0CQc1LWoYpyyCQSI39tNlbd7kryYYAEGD0hJEJBEyIOInON1V07NLsYsCUOpCFGQpKZVnhkLI9vGmTWoF/+CQn/AFG/SAoyKCxp2530GUWwMRGBQzgdYSvt3Z1DaQ2qaQcQCX1JyzCEhsSN8YTJyHppzebMrsW6VJQCsqIKErZCcEnCqTEndUf9bm/IgoQOObqBnnnlNBG3WsDq1ypRVM+NmrMGDnJ3j00zXpBwkjETu5dsjdPLz1Zk7Nb3KSyI4l1XP8VPKKUGy+5O923H6Th+bQUiMyob5JnlyOWfKljdufCXw98Zy7v631dRssc43LA7kqPrilE7Lud2jyM/SugpLby5jErdzOUnvj/sedSDen31NKaKwQAU4SEhRA3Scie+atP1sWffXZ8jSR86jDZ1aDxrpw9wQPYaCkN3JKSMUExnizTzgcaAfVOa/SU5EZEgiDPsq9o1F0fxfeP6bY9SKkkauaPO9CVQAMS3FSYk7kqA48qDMDdqCTKjM5ZyCRu7pHKk3nCTKTBWZIOYyjcc431rH/gujh96t8s8ziz8pNKpt7Abmrb9kg/NNBkKHM4I8WABi8xk5+njRmb4e9JBnMyQU/kx6zWxIdtR4rTf6NuPYil0X6R4jTn6LKh7BQUzRm1vSLR+2dMkRCXGwo+VSQk8qu1ttqWowrRz/e2VK48i2K8b0o6rxba7/Z4R+8oUujwhR/8A5n+84RP71BZl64nolLTa3BUEFSUwhYJwykKLKllE5ZlOXKsG1p2i3t/KXl4GSftDXVRkZGI5qXw3mOwV0Ro7RCegQFpSVRJxJBzJJiDO6fRVe0nsqsHlqWq3CVKJJLaltgk7zCTA8gqDn20dSnegK7zUg5fJUmEoQk9o9tazcbELI+KX0dzk/KSaYObDmh4ly8PykoV6gKtjH7XSJbeBUkQDmK3fZ7r+l1SGFrJCxDZUZUlUeISd4PCeOXERV7vYQpW66HlZ+hdP9XtjLjD7bhu5wLQuEtQZSoEZlZjdQau6zJJong9O4oYagaeD0PB6d4aGGgaeD0PB6d4aGGgaeD0PB6d4aGGgJbpgeWlK8Ar2ga3rAWIIBquX2p8kqacUk8jmKtLiCd1FCTyoKa1ZXjQWkMpcxCMQXh9hpodHX53MNjnLu70Z1fQqi9J2UFBe0PpVeU2yE961GPRnSf8AYy+VvuGx3An2VoePLdXmM8qDP07P7k+NdeZNKJ2buHxrpzyJir3iPZQk0FJTsyT764ePlj20qnZgxxceP6dXHPnXuE86CpJ2ZWvELPes0ujZzZj70D3k1ZujPOvQ1QQLeotmPvCPTTlvVO1G5hv9WpbwejdBQR6NBsDc02P0RSybFsbkIH6Ip10AowbHKgbhtI4DzUaR/QpfDXtA3xDtr2ew0vQoPEiBXtChQFKK86Oj0KBPohRkoAo1Cg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57" name="AutoShape 13" descr="data:image/jpeg;base64,/9j/4AAQSkZJRgABAQAAAQABAAD/2wCEAAkGBhQSEBUUEhQUFRQUFRQVGBQUFRcVFBQVFhQWGBQVFxgXHSYfGBkjGRgUIC8gJScpLCwsFR4yNTAqNSYsLCkBCQoKDgwOGA8PGCkcHCQpKSwwLyosLCksLCktLCwpNSkpLC0vLCwsKSktKSwpKikpKTUpLSksLyksKSwsLCwpKf/AABEIAK8BIAMBIgACEQEDEQH/xAAcAAAABwEBAAAAAAAAAAAAAAAAAgMEBQYHCAH/xABWEAABAwICBgQHBxEGBAcBAAABAgMRAAQSIQUGBzFBURMiYXEUMoGRobHBI0JSc7LC0QgXJTM1Q1NicnSCkpOis+HwFiREY4PSo8PT8RVUhJSk4uM0/8QAGQEBAQEBAQEAAAAAAAAAAAAAAAECAwQF/8QALBEBAAIBAwIDBwUBAAAAAAAAAAERAhIhUQMxYbHRBBNBUnGRoSJCweHwgf/aAAwDAQACEQMRAD8A3ChNYjtI1rvWtIvtsOuJQkthIStSUiWkFWQPPFVYGvWlB99c/au/7qo6VoVzWNoekh98V+1d/wB1L2+0+9T9sLiuWF9xPfvmg6NoVzqva1dDcHPLcOHKPyecV59eK7HAx8e59FQdF0K54TtpuhvQf26/9lKJ22XGXVWMxJ6Yqy45FA9dB0HQqqbNtZVX1mXVTIdWjMyYCUH5xq10GX7Q9sPgjxtrRKVvII6VbgJbRu6iQCCpWYkzA3ZndVWtvl6PGZtj3JcT/wAw1VNpCY0xeD/OnzpQfbTvUbVhF504UnEUoQE+N1CpSuvkpMgYYjPfVgW5j6oF731o0fyXVJ9aTT5v6oEe+sz+i+D62xUG5smACoKpTuOJXWmYgBBkCAeefmb3GywpIOI4Yzha1Ecj9oy4yD2VvRHzQzfguDO322PjWz47i2r1kU9b252J3ouU97aD6nDWcP7Mns+jUCACTiVhI7pQJpt9by4gkYSBvPSNZcpkir7vxj7mrwlrrO2XRyt7jie9lfzQaet7U9Gn/EgflNup9aKxb63l3AIbJBzBGBQI55Loh1Eux96X+zV7Cae6nw+8GuP9Dd2doGj1brxjyuBPyop61rRaK8W6tz3PNn51c7nVC6G9tXlQ4Pm0RWrr43o8+IetNPdZcJrxdLtXzavFcQruUk+o0vNcvp0K6PvY/WT7YpduzfT4qFj8lSfYqp7rPiV148umaE1zkxd3iPFVdj8lxz5qqet6x36fv155S8r5U1NGXC6o5dAUKwprXq/T/iHf0kIPykU7a2lXo3vpP5TbXsArNSraqFZGxtQu+bCu9s/NWKfs7Trni2ye4LHzjShptCs/b2mue+t0HucUPWg06Z2lgkYmCBIkpcCoHOCkUoXahQoVAKFChQChQoUGHbQD9k3vjEfwBVfXVi16eSnSjxUnGMaerMfeE8ajHNIs/gB+t/KtCGdpk9UlfPIUOq2E/pVX7q1cJyXHlNB69TRyknLR34fpNIqtnPhek1AddJmglBAOLM8DiIj0Z0QJM5+ug6H2C/ctX5y78hqtIrN9gv3LV+cu/IarSKg5e2pojTl2Px2z52WjUps1uylx9An3RtPilQV1VjcUgkeNTHa8mNOXPb0B/wDjtVKbJ3CLp2BJ8HWYHGHGsqd4FucvggmVvJxEGMcDq+9GKDGefr3VKN60oPD0j6aKpTOkGi2/hBSUmUrxFCimYCikQsCQpJHfwpbRmrjNghakhaiYBUYUs5gJQkAAeMR58zG6aSx0awoPA+v2UZzTCSOrIOWcTlxGY40z1g1WRfJS4hRacTKDKfgqMpUJyUFYs5PlyIPorQzNmyEunpCVElSm8XDOAAopSAJk5bySJpS2ds6SGeIzygRGZy80Z9lLjSCO30fTVa01qK8p8rt38DaziwlSxgneEhIgp5buXbU0zYsx4Pj916OAvEeknDGPfGL30eylFnFxfwn3OCqRkokCOOYO+iL0i4EmESQQAJgEZyeO7Ieeq1aasX6XgHH/AHIHNQXJUkHckESCe3dPHjPv2geaWLZ4JdTkFYukSlQO5QM9o7PJFZnHxZmJm9zxq8SR11oxZyAd0EjOeMebdRpbP4M+RJp5o/VJhbYWtKsas1lK1AFcnEY3b54Uv/YpjgXB5Un1pqxErEz8UOtpmQMCDPJCYFERbNKMBpO6ZwxGRPDuPo51MK1Ia4LdHlTHoSKL/YtPB1flAP0Vq8uSo4RBYZESnCTMDrjdv/rjwozVm0uYEwSPGPCeE9lK6a0czaN9I/cYUzABblSjE4UgKzOVeauWRurZt5CwAueoQeqQoggwez0097ldat/qmjGYuhFaFaO9APeEn1ikzq+x+CR+oj6KlXNXH56rjYEbuv5z20xU8vEoACBzx9vIGd1X3mfJox4NHtWWSICEpJ4hAnyVWNN2QYuMKfFU0lUZwDjWDEk9lXRDys5w5cirlPweVVPXI/3lueLKx5nEn51SMpmd1qI7Nat1yhJ5pB84pSmehlzbMnm02fOgU8oBQoUKAUKFCgwraEfsk98Yn+CKgFVY9ebjBpR5UJV7onJQkfaU1GL02fwTPmNUQz1M3ak76+Kx4jY7hVdu9HFRnFHcP51Qd2mjlIuaKPw/R/OkVaPPwqgVXSRrxLWEEdUzxIzHdnRUtweFB0RsF+5avzh35LdaPWcbBvuUfzh35LdaPUHNO2ZMabe7UMH/AIKR7KV2YuODSCOjmClYXy6PqlU+UJjtivduCI0yrtZZP7qh7KV2UK+yIBI6zToE8T1THmB81BoG0O6dbtUqYKkgrha0EhQBBwiRmATv7QBxqE2faadddVbvFTrS0KJ6QlYSAPxpyMxG7OrY244whZuSlTQSApTi0wpWeIxgACVHCA31jv317o1+3W24bHoceEkpQkJ60HDiTCSRP/epMMzFyhtdtKqsUsot0JROI4oyGFQOEJEDeqTIO/tp9qzpEaQt8TySFtrKSUKUgKlPApUDBBgpmPPAaa6HFo5ReBCkuo6MrCAsyYzDalJBw48gdwBy3Bxq0vo9HsKZAOKcRwKchXWxkpQQonEEpy3Ag5gVbl0+Cv6wa6vsXbiGQhCG1YIKASvCcyongTOQjI1arJxt22F4QoS2p1TYUrDjQgpUUiYCsKcIVEx5a80nq7bXK0rebKHVATCikKIG4n326AoZ7qdtv9E4GUtgNpSExCsk4CQQMOEp97GLFJ3RmW9+LnChWe0d4OjGlBZKs0AHEkE+9WTJI7fRwtOnlosbVS0guK6jaMZOUAhAJTBKUpxZTPCaDeolol3pUJWQCFBBJwA7xAIBI7CTTgLTdNKbfaOBWEwA4VA5mDKAQtJG8SM8ic6fqvxFr1XuS5ZsrO9aAoxulRJMeepWqlozWa1tEC3cdCOibQUlZzWlS3EpAAEqUAgTA9+Kqmtu1xRIRZApEZuLSMSpkDCn3oyOZz3bq5dTrYdPvKdTOOnhOc9ly09r/b2lyhhzEScJWsRgZSqcKlcTw3DIZ1B6ybXWW0EWoLqzkFkFLYJyBAOa45QBlvrIb3SanXC4+4pSlEElcqxQIE8MhlFEFylRwq5SIB3TvHKvn9T2vqb6Y2/hnpdbp9aNONxMxNXH+7HWmNPXFyQbhxbkSUgnJJMThG4bhupTQWtdzYnEwvCN6myMSFxzTzjjvothZqeXgabddIEno0FZSCYSDAy8vKrvoPZO67Be9wSczOFbpHIJAwpy5k8Mq54T1MpisZvn+3Lpex9bDL9XV2ji5v8A5Oya0Dte8JAbTaOruVYYQ0QW1JJSFLKjm2kAzmCNwnOnt65gdWUtY1GZUFQThWvCjd+MTPbVh1e1Tt7JJFu3hKoxLJKlrjdiUeG/IQM91ROkrgJcWCmYJ+DzHMzxFfVx1RjGru9k1exiL/f7kveB4x3FOao5CO+qzrc/idYVhKeq6mFb8ig1cOmTy9Aqra8lJ8HKRHXcHnbn2VqO6NF1WcxWTB/ykDzCPZUrUFqOubBnsCh5nFCp2tIFChQoBQoUKDCNoR+yT/xif4IqvqNWPXh8o0o8UwD0gGYn7yKjHNNO/CT+p/8AaqIR5VM3XRzHnFSt7drXvUP1f51AXejQTOL0RVHjjo5jzimy1jmPPSLmjc+z0+qkVWI5moFVqFEmipbwggRnzAPpIyoqUQf5Cg6K2Dfco/nDvyW60as52Dfco/nDvyW60aoOdtvKI0uk87Zo/vuj2Uw2d23SaRZEkYSpeW84AVR5Yipb6oBH2UZPO1R6HnqhtnV8lrSLClzBKkSOBWhSQe6SKEtZ1osBfWym2HEKcbWFYQsEEpCklJz6pzO/iI7ar2o+q9yxddI4ktpSlQIJBK8QgJASTlMGfxRVm0063ZMl/rnDCEICiAMSirAJkJTMkwPegcAKitXdeU3i/B3m8JcC0pUFFQMgygyJGUwfVUZOtf8AQzt0w2pjr4FKJQCJViAGIcCRBy7a92e6Lft2VpeBSFLCkoOZTlCiY3T1cvxac6d0snR7YUSpSnFGEpS2mSEiTknCkAYdwzJ7SaJofTLOkmyMISpspUptwJWgyFAKiIUMzwyIB5Gq3q2pT9etEv8Ahq1KStSFkYFJSVjDhEJEcQco8vHO/wCrqXRZNpcyeDZHXzIOeDFPEDDPdUbpjXJuyWlhWNwpSmQkCQIylSj1lRnu476kLTDchFw051CAUziBQUlWIEBWHsUCD4og7jUrfuxEbsys/DUXgjpunxdbFiJOeeOd6eZOUVoWurThsnOgmZGII8Ytz14jM8J7J7aYp2k25dwKx4JADoRCO1RTiKsPHdPZUsseDJW+46MAEkwo4hiJSYxZrzSkFMcMuSoXTRtqvqpb3ui2elQMYBCXEwFpMAb9xEJAg8qrGsOyu4ZJWz7uj8Qe6QBAlB3xPvZ3VbtDpfvG+nt3ujbUSAgjCZSYKssW/vqSGhb0ff0/rK/2V5+p7Ph1d5ip5WMrisouOJ3Yxo3QjrzikBh9WExCWlb+RJyEZb6vehNjgVCrklsCT0aFBS1Sdyl5pTwEJndvq2DRN8CYeRn+MZOXHqCaK4zeI8Z5sTzXE+cVzw9iwxyubnw+DcZRhFYYxj9ITuiNDM2rQaYbS2gZwOJ4qUd6j2mntVppu9IBCkKBzBCgQRzFKgXn9FH017OzCwVU9KN+7L8WcRzKZIBwkxkcpG7s7KeLcvREInPMlTe7jAnfUc9duSekR15hUKSACYjjnv4VMlgXEQRCwBxOEAk/q99VnXpPubRmfdxn3trGfpq0ouOcAzEY0SPT/U1XtfXJtU9jzJmQd5KeBPM1I7qtWzp2bBH4q3B++T7as1U/Zc5NmscnlelCDVwrbIUKFCgFChQoMF2gq+yb/wAaP4IqBWup3X4j/wATuCRIDgMc/ckj21Au3KODY89aDV1dM3VUpdSfFAHlNRTtq58P0n6KgUdNNlmk3LVz4fpNJFhfwvSaA6qLSZaVz9NBCDOZqDovYN9yj+cO/JbrRqznYN9yj+cO/JbrRqDAvqg0fZC2PO3jzPL+mq9s9QFaRtwoAjEowd0hpZSfIoA+SrR9UOj+92h5tODzOJ+mqhqQ+pF/bFAlXSJEcwoEK/dJzoS217BdIUy8jqKB4kKQpK8KQZSMK/fCCcgeEYo+w1Oat3PCMS3S2lWDJOWFJEAJAxLiQO0+aR1ou1NWbrjSQVJSIJSFYRiGJcEZwCT5KpuoutNwu5S0tRcbWFSCB1IBOIEDITkRuz5xUmMe/wAWJiLult01odu/awKUEqbVKXEELTmEzByxJzAO7NPZmjq3qwmxnCpTjjhCZhKQQJISAVQOJkngPKXX7SS2LZKmgJUvCV4QooBBOUgwTAE9lMtQdYXbkONvwsICSFFIG8xhVAg7pHcfJdmjnTuqXhTguGXeiWtASqU4goYYBGeRgAeQbuMjoazRaMhkYlJSJWogDx1RJE5AkgQJjjzqua/awu276EMwjqBePCkqUcSgBKgchHp7qntUtKm7t0uOpT0iVFOKMjhjrAcN4mOI8lZrGJuGYxiJut1Yutlyul6rqQ1PEHpEp5RuJjjI9lWO7aaumF2gUoQnClRQqJZUlJKVEAOYVBIVB48DVP0lrvcNXTgQEIShakdGUAghKiIUfGkxwI7KuqnWxbLukMpxrY6UiAFK6mPCojM8M+ylYx2ds+rlnjEZTtEbfTv/ACldn2i121r0KykqQtRlMkQokjeAang1K1SpRyBGZESVZdWOVVDZxpF65tlrKkJX0pB9zlMcAACI786tRC0heJQKsBIKUlMAYo4nPPfXSPiwcdAOav11fTXhtUnmf0ifWaN4MngIjiMj56ItoJwkADMAxvIOWfPMipcg4t+RV56HQ/jK89C6PUV3V4bYDNIAPmnsNLkBbRgwtW78X6KqmnFnpVQASVNkg4vF6PrEYSOtMRNWgtQUk7yYUeYIOXdMVA3rcuTnmhv5P/ekzcEI8MqUlR6IqWk5JHSK5bzvHGq5reV+CPBbeDApgpkqkp6QGYV4u81cG1KT4qlCd8QJ9FQWu7RVY3CiSSEAyY96pJ3gTXNo62SvSw+nk6k+dAHzavlZtscdnwkfEn+IPorSa2yFChQoBQoUKDn/AGgK+ydz8YPkIqtqNT+0E/ZO6+MHyE1XSa0CLp5oHV9y9fDLQzIJJO5KRvUez+uymSzUrqrpBlDqkXBUlp5ISVoyUgpWFpO45SIOVQPdZNmbtsgrS6l3CJUnCUqgbynM4o8lUVYrU9M3tqwlSm7lbhg4UF0OySFxOUx1zvMmOJrLXVSTQIqolHVRKDoXYP8Aco/nDvyW60as52D/AHKP5w78lFaNUGI/VFo91sj+K+PMpk+2qPqKfsha/GoHny9tX/6o1GVke25H8A+ys41TUReW8GD0qIPI4sjQb3o1DuKXJEpAUCUlJXniUiACEkR1TJEeUqWtmyMRt0sgk9bowjfyVg7eFV+40NdvYyl5xKTl0YRcKTugiS4qQYJz+Eai06pXbalKauXWz4sN20ExwnFJBIGR5itxjhP7o/LF3vS1aDt3+hcF8W1gnccODBlM5AYZneN2/sdItEIa/u6UBJMw1gAOYxYTGEqiYJ4xNVFzVi/cRCru4cSSAUqtyodhIJiNxpS31TvWUnBcuoSYJwWxQJ7YgSKujD5o+0+hc8eSy39swtlPhobgKVhLykAiT1RiBAxYQJw5SOVeONKQhHgwGAJVgS30eAkxgknLo/HnD1jIic6rl5qtdrAU7cOLCRkV22KJiQMW6cu+KXt9XLxoYEPuoTM9W3KUSSOAAzk8qaMfmj8+hc8eSa0noS0ccC3kNdIYgqIBXGWaZAXw3g16lx1L2Ep6hVGSRhS2G95OKcWPKMMRxqv3Wqj61y6srUYGNdrimMgJUJ8nbTtVhdtiC+6AAIHQxlmABMcBTRj80fn0LnjyW3VbRzbHSJaSEJVhXhG6SVAxyGQp+4/iJEFAIUklYw8RmnnvNUm0sbsFRQ66CSCohkjEchMgZwI38KWUzeEgKcfM82lZbpJ9FIxxj90fn0LnjyXvwpHwk+cUR55JEBaZyIzG8EEekVTVG9Tvcejn0aucAZjfQbfuljx3lCR7wx35cKunDnz9C548lucfxCJbEx98nj+TS/hKPhJ84qlKcuEDrdKBl71Q5bp5U7Rc3UA+7HswKn5Mdu+ppx58/QuePL1Wd51KhAWkGQRmDuIPOoS9HWHxbfrWPZUevSFwvqJ6SSYJKFKjKZgeTn7a9tnXCpQdJJSEgSIIAnnnvmsZ1VQ3icVGa0ImxuR/kO+hBPsqTpppdvFbvJ5tOjztqFcmlc2Nve7vp5tIP6q4+dWr1jGxl/8Avqh8K3V6FtH6a2eusshQoUKgFChQoOeNoB+yd18Z8xNV0mp/aCfspdfG/MTVdJqjxZpu4aVUaZ3quoaBPpgdxpNVIMrxGeRj0Gl1UCaqJRzRKDobYR9yj+cO+pFaLWdbCfuUfzh31IrRagx36oxHuNmeTjw86EH2VmGrKou7f49r+ImtX+qJb/udseVwoedpX0VkWgVxcsfHNfxE0HUWglCFbuHFM7zyE+emV4pPSGSiQ4d6rbmPhImfT28ad6vFUKxbpygqIjhkUgA58DSV66oKVBX43Bb45cmyPNl6a59LbCHPpY6cIi7+h/okjAYjJXAoPvU/gwB7aV0gYaVnhy3ykADjJUCI7xSVktWBcZqxZYlLjcOKkiB3AilXAstKxABZCvEUqOMQoAK3chXR0IXah4NJwxgSZJRh4cSkpjtwx3U5uj1Ru8ZHL4aeYP8AW6N9IrnwfjOEbulxcOXuk+mlFrJaBzmEHILB3gnIdbyHy8aBPSUDATHjp34RxHwkn0Qe2mem0iRJAyTvwc1fCbXz7u7i+0jOERPjDdj/AOXnHflSOlkmBGPd73peY/BqGeZoE9DEcCncrcUHin4DaedSCoxjnhV609nt8/BjoqeOPcfGD34v4VR/rdxp8vx079yuccN+cecUBb0e5nycuY5g+qmWhTlw3dnZybRzp/c+IrfuO6Z9BB9NMtFAyfGjrb8X4vwnFdv8uIG0wBgHf/P4C+XKnVn9rT+SPV3D1DuFN9L/AGvjv4fkq/HT6/5LWB9zT3f175XrNBHWoAf/AFpy74z6EcvheemmkWSH1HKFDLyEb8u2nTZi54bzyner/O+Z5uBdMj3QfpfM+ipKwY0V1EpI5gjziKNXqd47xWGmYbIXo0i0PhNOJ/cxfNrd65+2brwaWYH+Y6j/AIbia6BrowFChQoBQoUKDnLaEfspdfG/MTVdJqwbQj9lLr435qarpNUeKNMr89Q+T106UaZ356h8nroGNoflD1GnZpjanrDvPqp8aAiqJR1UWg6F2E/cr/1DvqRWiVnewr7lf673zK0SoMu+qEbnRzJ5XSfSy99FYpolYDzRJgBxsk8gFgk510TtX1Ve0hYBq3CS4l5DkKVhBAStJAJynrznyrHxse0pu8HHf0zMfLoNXtdoNo0T7qg5b+lQRwygOET5B30VW0CyWSVPNpnPN4jPdEIXWXJ2N6T/AACPK817FUqjYvpI/e2h3vJ9gNSMYiKhIiMYqGptbSrJExcM5mfHUfXNB/ajZKSUl9kgggjrnI9wrMk7ENJHhbjvePsRSqdhmkPhWo/1V/8ATq0rQfrnWAb6Pp2sMRGFwiP1a8VtWscGHpmyIA8R07t3vaoidhF/+EtB/qO/9Ko/T+ya6tGg467bFJWEdVTm8hR982MuqaUNHudrFisQp1JEz9qdPrQaSu9qtg5GNwKjdLDh4j4SDyrHxq0v8Kz+sr6KN/ZtX4Zjzq+ilDW2Nq9g34hA/Jt1D1JH9CnS9qrEgkPSMx/dnJhQ35jiM6znVfZc5ehzBcsp6PCD1VK8bFG4jkauqdlF9hwnSDeGIw+DyIiNxX/UDlSg5f2xW2aSXOIILB7iCCe+m7O1y1R4oWN+5hA39yhTRzYU4tRUu9RKiSYtozOZMdLFep2C873zW/8A+tKDp7bDbqEEOkdrLftXQRtjZSIAej4tsfPpJOwdPG8V5GUj55pVOwlvjdu+RtsfTSgn9d1nFiwOzz6Nr/fTd7amwpeMtvYiImGxkOHjRUijYYxxun/IlofNNLJ2H2vG4uT5WR/y6UIxO0RBSFC3uCClagYRBS39sV3JynlSI2iwCssPFGEOAjCkBtSyhKiSTIKurOWYqeTsUtPw11x9+2N+/wC90YbFrLiu5P8AqI9iKlQts31bxI0tblSSjpLlDgSSCQh5ZKMx+KsV0OKpej9k1ky826np1KbUhacTpIlBBTIAEgQMuyrpVQKFChQChQoUHN20E/ZS6+NPyU1XSasG0E/ZS7+NPyU1XZqjw0zv/EPk9dOzTe5bxJIoIy18YeX1U/NI29rEEzIJ5REZR6aXNAQiiRShosUHQewv7lf673za0Osi2R6pt3GjukU7ctq6Zwe43DrQgYY6qDE9sVef7EJ/81f/APvHv91QWShVYd1EQoQbq+P/AKx/2Kpm5sstVeMq4Uearl8n5dBc6E1S0bM0I+1XV81+RdOx5lKNH/sNcDxNKXw/KLbny00FxoVSF6l6Q4aXuI7WGSfWKcWmp9yn7ZpS9WezoGx5i0r10FuKoEncKoGuz6tJMLas0B5piXHHt6FrQDDDBGS3IJJIyEAbzlJaQ1JaVC7i5uFgcLh1tbJ7S0tHRn9WkzrG2yAhF/ZwkQElmYA4Sy4EjyCgwxy2A3V6212Ua60uly8fT1M3nikoBCFe6K8UHMAjMCl+jrQs2oesvgVwCftTkJcA5cF96ST5Ca3RCwQCCCCJBGYIO4iuaE1o+om0RthjobpSgER0agkr6p94cMnLh2GOFSRqNCq81tAsVf4hI/KS4n5SRS6ddbI/4pnyrA9dQTVColOttmf8Vb/tUfTRhrVZ5/3q2y3+7N5cc+tlQSlCof8AtjZf+ctv27efd1s6kbO/bdTjaWhxJJGJCgpMjeJHHsoF6FChQChQrxawASSAAJJOQAG8mg9oVDX+uVkz9tumE9nSJKv1UkmotzatoxJg3SfI26R5wigttCoTRGu1ldKwsXLS1HcjFhWe5KoUfNU3Qcy7RnY0rd/Gn5KarfhNdD63ag2928VlCErMFSw2MSzAAxK45AVXHNjNuffqHcI9RqjGvCKKXq2ZvYxbD36j+UJ9tH+s9b/C/cH00GK9JXmKtr+s9b/C/cH0179Z+3+F+4KDEpoyU1s31l7afHX6Y+VThOyO3Hvv+GmgR2V6zJtLAB9CuhU44Q82lTmBUwUutoBWkGAQsAjeDBGd8t9fNHr8W8tp5KeQhX6qyD6Kd6v6LQxboaQAAmfFARJkkmE5Sadv2Da8lpChyUAofvTUFW1s2nW1khtSYuOkx/aXEEJCYzJBO8kDz8qg7zbkwGG1tMrW6o9dkmOjR1utjCTiMhMCNx4RU3rDqkkk9G030RAlsJSBPE4IAM9mdULSWz1hzxMTKssk5py4FJ3eQiqHdxt3ekBNs0CQc1LWoYpyyCQSI39tNlbd7kryYYAEGD0hJEJBEyIOInON1V07NLsYsCUOpCFGQpKZVnhkLI9vGmTWoF/+CQn/AFG/SAoyKCxp2530GUWwMRGBQzgdYSvt3Z1DaQ2qaQcQCX1JyzCEhsSN8YTJyHppzebMrsW6VJQCsqIKErZCcEnCqTEndUf9bm/IgoQOObqBnnnlNBG3WsDq1ypRVM+NmrMGDnJ3j00zXpBwkjETu5dsjdPLz1Zk7Nb3KSyI4l1XP8VPKKUGy+5O923H6Th+bQUiMyob5JnlyOWfKljdufCXw98Zy7v631dRssc43LA7kqPrilE7Lud2jyM/SugpLby5jErdzOUnvj/sedSDen31NKaKwQAU4SEhRA3Scie+atP1sWffXZ8jSR86jDZ1aDxrpw9wQPYaCkN3JKSMUExnizTzgcaAfVOa/SU5EZEgiDPsq9o1F0fxfeP6bY9SKkkauaPO9CVQAMS3FSYk7kqA48qDMDdqCTKjM5ZyCRu7pHKk3nCTKTBWZIOYyjcc431rH/gujh96t8s8ziz8pNKpt7Abmrb9kg/NNBkKHM4I8WABi8xk5+njRmb4e9JBnMyQU/kx6zWxIdtR4rTf6NuPYil0X6R4jTn6LKh7BQUzRm1vSLR+2dMkRCXGwo+VSQk8qu1ttqWowrRz/e2VK48i2K8b0o6rxba7/Z4R+8oUujwhR/8A5n+84RP71BZl64nolLTa3BUEFSUwhYJwykKLKllE5ZlOXKsG1p2i3t/KXl4GSftDXVRkZGI5qXw3mOwV0Ro7RCegQFpSVRJxJBzJJiDO6fRVe0nsqsHlqWq3CVKJJLaltgk7zCTA8gqDn20dSnegK7zUg5fJUmEoQk9o9tazcbELI+KX0dzk/KSaYObDmh4ly8PykoV6gKtjH7XSJbeBUkQDmK3fZ7r+l1SGFrJCxDZUZUlUeISd4PCeOXERV7vYQpW66HlZ+hdP9XtjLjD7bhu5wLQuEtQZSoEZlZjdQau6zJJong9O4oYagaeD0PB6d4aGGgaeD0PB6d4aGGgaeD0PB6d4aGGgJbpgeWlK8Ar2ga3rAWIIBquX2p8kqacUk8jmKtLiCd1FCTyoKa1ZXjQWkMpcxCMQXh9hpodHX53MNjnLu70Z1fQqi9J2UFBe0PpVeU2yE961GPRnSf8AYy+VvuGx3An2VoePLdXmM8qDP07P7k+NdeZNKJ2buHxrpzyJir3iPZQk0FJTsyT764ePlj20qnZgxxceP6dXHPnXuE86CpJ2ZWvELPes0ujZzZj70D3k1ZujPOvQ1QQLeotmPvCPTTlvVO1G5hv9WpbwejdBQR6NBsDc02P0RSybFsbkIH6Ip10AowbHKgbhtI4DzUaR/QpfDXtA3xDtr2ew0vQoPEiBXtChQFKK86Oj0KBPohRkoAo1Cg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아래쪽 화살표 55"/>
          <p:cNvSpPr/>
          <p:nvPr/>
        </p:nvSpPr>
        <p:spPr>
          <a:xfrm>
            <a:off x="3010876" y="5075371"/>
            <a:ext cx="864096" cy="56828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902864" y="5643661"/>
            <a:ext cx="108012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계속적인 </a:t>
            </a:r>
            <a:endParaRPr lang="en-US" altLang="ko-KR" sz="16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itchFamily="2" charset="2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확장  가능</a:t>
            </a:r>
            <a:endParaRPr lang="en-US" altLang="ko-KR" sz="16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58648" y="3736696"/>
            <a:ext cx="1080120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400" b="1" kern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</a:rPr>
              <a:t>컨트롤러</a:t>
            </a:r>
            <a:endParaRPr lang="en-US" altLang="ko-KR" sz="1400" b="1" kern="0" dirty="0">
              <a:solidFill>
                <a:prstClr val="black">
                  <a:lumMod val="95000"/>
                  <a:lumOff val="5000"/>
                </a:prstClr>
              </a:solidFill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3075" y="3776908"/>
            <a:ext cx="2016224" cy="21605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Master</a:t>
            </a:r>
          </a:p>
          <a:p>
            <a:pPr lvl="0" algn="ctr" latinLnBrk="0">
              <a:lnSpc>
                <a:spcPct val="120000"/>
              </a:lnSpc>
              <a:defRPr/>
            </a:pP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CPU, Mem, Disk</a:t>
            </a: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병렬로 동작</a:t>
            </a: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endParaRPr lang="en-US" altLang="ko-KR" sz="1600" b="1" kern="0" dirty="0">
              <a:solidFill>
                <a:schemeClr val="tx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 1</a:t>
            </a:r>
            <a:r>
              <a:rPr lang="ko-KR" altLang="en-US" sz="1600" b="1" kern="0" dirty="0">
                <a:solidFill>
                  <a:schemeClr val="tx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대 추가로 </a:t>
            </a:r>
            <a:r>
              <a:rPr lang="ko-KR" altLang="en-US" sz="1600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약 </a:t>
            </a:r>
            <a:r>
              <a:rPr lang="en-US" altLang="ko-KR" sz="1600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1.8 </a:t>
            </a:r>
            <a:r>
              <a:rPr lang="ko-KR" altLang="en-US" sz="1600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배 성능 증가</a:t>
            </a:r>
            <a:endParaRPr lang="en-US" altLang="ko-KR" sz="1600" b="1" kern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383" y="2113097"/>
            <a:ext cx="347662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49989" y="1103889"/>
            <a:ext cx="176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수평 </a:t>
            </a:r>
            <a:r>
              <a:rPr lang="ko-KR" altLang="en-US" sz="2000" b="1" kern="0" dirty="0" err="1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확장성</a:t>
            </a:r>
            <a:endParaRPr lang="en-US" altLang="ko-KR" sz="20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AE77F-2469-CDC8-CFDB-788CDCF3621F}"/>
              </a:ext>
            </a:extLst>
          </p:cNvPr>
          <p:cNvSpPr txBox="1"/>
          <p:nvPr/>
        </p:nvSpPr>
        <p:spPr>
          <a:xfrm>
            <a:off x="4572000" y="1185415"/>
            <a:ext cx="42944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 err="1"/>
              <a:t>시게이트</a:t>
            </a:r>
            <a:r>
              <a:rPr lang="ko-KR" altLang="en-US" dirty="0"/>
              <a:t> </a:t>
            </a:r>
            <a:r>
              <a:rPr lang="en-US" altLang="ko-KR" dirty="0"/>
              <a:t>HD, 1TB</a:t>
            </a:r>
            <a:r>
              <a:rPr lang="ko-KR" altLang="en-US" dirty="0"/>
              <a:t> 용량</a:t>
            </a:r>
            <a:r>
              <a:rPr lang="en-US" altLang="ko-KR" dirty="0"/>
              <a:t>, </a:t>
            </a:r>
            <a:r>
              <a:rPr lang="en-US" dirty="0"/>
              <a:t>100MB/s</a:t>
            </a:r>
            <a:r>
              <a:rPr lang="ko-KR" altLang="en-US" dirty="0"/>
              <a:t> 대역폭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100</a:t>
            </a:r>
            <a:r>
              <a:rPr lang="ko-KR" altLang="en-US" dirty="0"/>
              <a:t>개의 컴퓨터</a:t>
            </a:r>
            <a:r>
              <a:rPr lang="en-US" altLang="ko-KR" dirty="0"/>
              <a:t>(</a:t>
            </a:r>
            <a:r>
              <a:rPr lang="ko-KR" altLang="en-US" dirty="0"/>
              <a:t>노드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1/100 </a:t>
            </a:r>
            <a:r>
              <a:rPr lang="ko-KR" altLang="en-US" dirty="0"/>
              <a:t>크기</a:t>
            </a:r>
            <a:r>
              <a:rPr lang="en-US" altLang="ko-KR" dirty="0"/>
              <a:t>(10G)</a:t>
            </a:r>
            <a:r>
              <a:rPr lang="ko-KR" altLang="en-US" dirty="0"/>
              <a:t>의 데이터를 나누어 저장하고 </a:t>
            </a:r>
            <a:r>
              <a:rPr lang="en-US" altLang="ko-KR" dirty="0"/>
              <a:t>1TB</a:t>
            </a:r>
            <a:r>
              <a:rPr lang="ko-KR" altLang="en-US" dirty="0" err="1"/>
              <a:t>를</a:t>
            </a:r>
            <a:r>
              <a:rPr lang="ko-KR" altLang="en-US" dirty="0"/>
              <a:t> 병렬로 읽는데 소요되는 시간 </a:t>
            </a:r>
            <a:r>
              <a:rPr lang="en-US" altLang="ko-KR" dirty="0"/>
              <a:t>: </a:t>
            </a:r>
            <a:r>
              <a:rPr lang="ko-KR" altLang="en-US" dirty="0"/>
              <a:t>약 </a:t>
            </a:r>
            <a:r>
              <a:rPr lang="en-US" altLang="ko-KR" dirty="0"/>
              <a:t>2</a:t>
            </a:r>
            <a:r>
              <a:rPr lang="ko-KR" altLang="en-US" dirty="0"/>
              <a:t>분 이내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병목현상 없음</a:t>
            </a:r>
            <a:endParaRPr lang="en-US" altLang="ko-KR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dirty="0">
                <a:solidFill>
                  <a:srgbClr val="FF0000"/>
                </a:solidFill>
              </a:rPr>
              <a:t>다른 문제는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37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수평 </a:t>
            </a:r>
            <a:r>
              <a:rPr lang="ko-KR" altLang="en-US" dirty="0" err="1"/>
              <a:t>확장성을</a:t>
            </a:r>
            <a:r>
              <a:rPr lang="ko-KR" altLang="en-US" dirty="0"/>
              <a:t> 갖는 시스템 구축 사례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957351" y="1260217"/>
            <a:ext cx="6529299" cy="3422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54000" tIns="0" rIns="54000" bIns="0"/>
          <a:lstStyle/>
          <a:p>
            <a:pPr algn="ctr">
              <a:spcAft>
                <a:spcPts val="700"/>
              </a:spcAft>
              <a:defRPr/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250 TB/day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 데이터 처리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25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공유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4563" y="1983609"/>
            <a:ext cx="152090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en-US" altLang="ko-KR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+mn-ea"/>
              </a:rPr>
              <a:t>Linux, 2 Disk</a:t>
            </a:r>
          </a:p>
        </p:txBody>
      </p:sp>
      <p:sp>
        <p:nvSpPr>
          <p:cNvPr id="4106" name="AutoShape 10" descr="http://containerconversions.com/gallery/data_center_02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8" name="AutoShape 12" descr="http://containerconversions.com/gallery/data_center_02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10" name="AutoShape 14" descr="http://hight3ch.com/wp-content/uploads/2009/04/google-data-center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201171" y="3475987"/>
            <a:ext cx="194421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defRPr/>
            </a:pPr>
            <a:r>
              <a:rPr lang="ko-KR" altLang="en-US" sz="16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컨테이너 단위로 증설</a:t>
            </a:r>
            <a:endParaRPr lang="en-US" altLang="ko-KR" sz="1600" b="1" kern="0" dirty="0">
              <a:solidFill>
                <a:prstClr val="black">
                  <a:lumMod val="95000"/>
                  <a:lumOff val="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7352" y="4589800"/>
            <a:ext cx="201622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lnSpc>
                <a:spcPct val="120000"/>
              </a:lnSpc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저장공간 무제한</a:t>
            </a:r>
            <a:endParaRPr lang="en-US" altLang="ko-KR" b="1" kern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 latinLnBrk="0">
              <a:lnSpc>
                <a:spcPct val="120000"/>
              </a:lnSpc>
              <a:defRPr/>
            </a:pPr>
            <a:r>
              <a:rPr lang="ko-KR" altLang="en-US" b="1" kern="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확장 가능</a:t>
            </a:r>
            <a:endParaRPr lang="en-US" altLang="ko-KR" b="1" kern="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516" y="1629012"/>
            <a:ext cx="5197164" cy="461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</p:spTree>
    <p:extLst>
      <p:ext uri="{BB962C8B-B14F-4D97-AF65-F5344CB8AC3E}">
        <p14:creationId xmlns:p14="http://schemas.microsoft.com/office/powerpoint/2010/main" val="3215427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281112"/>
            <a:ext cx="5238750" cy="3933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455074" y="911780"/>
            <a:ext cx="4233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페이스북 </a:t>
            </a:r>
            <a:r>
              <a:rPr lang="ko-KR" altLang="en-US" dirty="0" err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오픈컴퓨트프로젝트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(OCP) </a:t>
            </a:r>
            <a:r>
              <a:rPr lang="ko-KR" altLang="en-US" dirty="0" err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랙서버</a:t>
            </a:r>
            <a:endParaRPr lang="ko-KR" altLang="en-US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137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 병렬 처리의 필요성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단순히 컴퓨터 수만 늘리면 모두 해결 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분산 </a:t>
            </a:r>
            <a:r>
              <a:rPr lang="ko-KR" altLang="en-US" dirty="0" err="1"/>
              <a:t>병렬처리를</a:t>
            </a:r>
            <a:r>
              <a:rPr lang="ko-KR" altLang="en-US" dirty="0"/>
              <a:t> 수행하는 </a:t>
            </a:r>
            <a:r>
              <a:rPr lang="en-US" altLang="ko-KR" dirty="0"/>
              <a:t>SW </a:t>
            </a:r>
            <a:r>
              <a:rPr lang="ko-KR" altLang="en-US" dirty="0"/>
              <a:t>개발은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컴퓨터간 작업 분배는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컴퓨터간 통신을 통한 데이터 교환 은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컴퓨터가 </a:t>
            </a:r>
            <a:r>
              <a:rPr lang="ko-KR" altLang="en-US" dirty="0" err="1"/>
              <a:t>고장나면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Hadoop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분산처리기초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0FCAF8-E326-4BE5-BE19-3223C90D0106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795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강의 소개 </a:t>
            </a:r>
            <a:r>
              <a:rPr lang="en-US" altLang="ko-KR"/>
              <a:t>(1/2)</a:t>
            </a:r>
            <a:endParaRPr lang="ko-KR" altLang="en-US"/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ko-KR" dirty="0"/>
              <a:t>강의 개요</a:t>
            </a:r>
          </a:p>
          <a:p>
            <a:pPr lvl="1"/>
            <a:r>
              <a:rPr lang="ko-KR" altLang="en-US" dirty="0"/>
              <a:t>분산 처리 및 분산 시스템 기본 개념</a:t>
            </a:r>
          </a:p>
          <a:p>
            <a:pPr lvl="1"/>
            <a:r>
              <a:rPr lang="ko-KR" altLang="en-US" dirty="0"/>
              <a:t>대표적인 분산 처리 플랫폼 </a:t>
            </a:r>
            <a:r>
              <a:rPr lang="en-US" altLang="ko-KR" dirty="0"/>
              <a:t>Hadoop </a:t>
            </a:r>
            <a:r>
              <a:rPr lang="ko-KR" altLang="en-US" dirty="0"/>
              <a:t>구조 및 동작 원리</a:t>
            </a:r>
            <a:endParaRPr lang="en-US" altLang="ko-KR" dirty="0"/>
          </a:p>
          <a:p>
            <a:pPr lvl="1"/>
            <a:r>
              <a:rPr lang="ko-KR" altLang="en-US" dirty="0"/>
              <a:t>많이 사용되는 </a:t>
            </a:r>
            <a:r>
              <a:rPr lang="en-US" altLang="ko-KR" dirty="0"/>
              <a:t>Hadoop </a:t>
            </a:r>
            <a:r>
              <a:rPr lang="ko-KR" altLang="en-US" dirty="0"/>
              <a:t>관련 오픈소스 프로젝트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1"/>
            <a:r>
              <a:rPr lang="en-US" altLang="ko-KR" dirty="0"/>
              <a:t>Hadoop </a:t>
            </a:r>
            <a:r>
              <a:rPr lang="ko-KR" altLang="en-US" dirty="0"/>
              <a:t>설치 및 운용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ko-KR" dirty="0"/>
              <a:t>교재</a:t>
            </a:r>
            <a:endParaRPr lang="en-US" altLang="ko-KR" dirty="0"/>
          </a:p>
          <a:p>
            <a:pPr lvl="1"/>
            <a:r>
              <a:rPr lang="ko-KR" altLang="en-US" dirty="0"/>
              <a:t>강의시간 전 강의자료</a:t>
            </a:r>
            <a:r>
              <a:rPr lang="en-US" altLang="ko-KR" dirty="0"/>
              <a:t> </a:t>
            </a:r>
            <a:r>
              <a:rPr lang="ko-KR" altLang="en-US" dirty="0"/>
              <a:t>배부</a:t>
            </a:r>
            <a:endParaRPr lang="en-US" altLang="ko-KR" dirty="0"/>
          </a:p>
          <a:p>
            <a:pPr lvl="1"/>
            <a:r>
              <a:rPr lang="ko-KR" altLang="en-US" dirty="0"/>
              <a:t>주 참고 자료</a:t>
            </a:r>
            <a:endParaRPr lang="en-US" altLang="ko-KR" dirty="0"/>
          </a:p>
          <a:p>
            <a:pPr lvl="2"/>
            <a:r>
              <a:rPr lang="en-US" altLang="ko-KR" dirty="0"/>
              <a:t>Hadoop</a:t>
            </a:r>
            <a:r>
              <a:rPr lang="ko-KR" altLang="en-US" dirty="0"/>
              <a:t> 완벽 가이드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한빛출판사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톰화이트</a:t>
            </a:r>
            <a:r>
              <a:rPr lang="ko-KR" altLang="en-US" dirty="0"/>
              <a:t> 저</a:t>
            </a:r>
            <a:r>
              <a:rPr lang="en-US" altLang="ko-KR" dirty="0"/>
              <a:t>,</a:t>
            </a:r>
            <a:r>
              <a:rPr lang="ko-KR" altLang="en-US" dirty="0"/>
              <a:t> 번역판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ko-KR" dirty="0"/>
              <a:t>평가 방법</a:t>
            </a:r>
          </a:p>
          <a:p>
            <a:pPr lvl="1"/>
            <a:r>
              <a:rPr lang="ko-KR" altLang="ko-KR" dirty="0"/>
              <a:t>중간 및 기말</a:t>
            </a:r>
            <a:r>
              <a:rPr lang="en-US" altLang="ko-KR" dirty="0"/>
              <a:t>(50%)+</a:t>
            </a:r>
            <a:r>
              <a:rPr lang="ko-KR" altLang="ko-KR" dirty="0"/>
              <a:t>과제 및</a:t>
            </a:r>
            <a:r>
              <a:rPr lang="en-US" altLang="ko-KR" dirty="0"/>
              <a:t> </a:t>
            </a:r>
            <a:r>
              <a:rPr lang="ko-KR" altLang="ko-KR" dirty="0"/>
              <a:t>프로젝트</a:t>
            </a:r>
            <a:r>
              <a:rPr lang="en-US" altLang="ko-KR" dirty="0"/>
              <a:t>(40%)+</a:t>
            </a:r>
            <a:r>
              <a:rPr lang="ko-KR" altLang="ko-KR" dirty="0"/>
              <a:t>출석</a:t>
            </a:r>
            <a:r>
              <a:rPr lang="en-US" altLang="ko-KR" dirty="0"/>
              <a:t>(10%)</a:t>
            </a:r>
          </a:p>
          <a:p>
            <a:pPr lvl="1"/>
            <a:r>
              <a:rPr lang="en-US" altLang="ko-KR" dirty="0"/>
              <a:t>4</a:t>
            </a:r>
            <a:r>
              <a:rPr lang="ko-KR" altLang="ko-KR" dirty="0"/>
              <a:t>회 </a:t>
            </a:r>
            <a:r>
              <a:rPr lang="ko-KR" altLang="ko-KR" dirty="0" err="1"/>
              <a:t>불출석</a:t>
            </a:r>
            <a:r>
              <a:rPr lang="en-US" altLang="ko-KR" dirty="0"/>
              <a:t>(12</a:t>
            </a:r>
            <a:r>
              <a:rPr lang="ko-KR" altLang="ko-KR" dirty="0"/>
              <a:t>시간</a:t>
            </a:r>
            <a:r>
              <a:rPr lang="en-US" altLang="ko-KR" dirty="0"/>
              <a:t>) </a:t>
            </a:r>
            <a:r>
              <a:rPr lang="ko-KR" altLang="ko-KR" dirty="0"/>
              <a:t>시 </a:t>
            </a:r>
            <a:r>
              <a:rPr lang="en-US" altLang="ko-KR" dirty="0"/>
              <a:t>F</a:t>
            </a:r>
          </a:p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64AA8A-E9C8-4E6A-B457-F6F003BC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59B3B0-0D62-4D7F-AC30-AD91AB7C6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780071-CCED-42FA-9067-DE842810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DE1AC20-A348-45EC-B340-1816EE01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</a:t>
            </a:r>
            <a:r>
              <a:rPr lang="ko-KR" altLang="en-US" dirty="0"/>
              <a:t>소개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6F85B88-9C26-4897-BB82-C2C603AE9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9D3EB6-4DBB-4483-8730-3D6B8817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F0BF7D-28B3-44BB-82A2-4B8683F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23BAD2-CAD7-4682-81C4-A2410D8C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</p:spTree>
    <p:extLst>
      <p:ext uri="{BB962C8B-B14F-4D97-AF65-F5344CB8AC3E}">
        <p14:creationId xmlns:p14="http://schemas.microsoft.com/office/powerpoint/2010/main" val="162382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ym typeface="Wingdings" pitchFamily="2" charset="2"/>
              </a:rPr>
              <a:t>수평적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확상성을</a:t>
            </a:r>
            <a:r>
              <a:rPr lang="ko-KR" altLang="en-US" dirty="0">
                <a:sym typeface="Wingdings" pitchFamily="2" charset="2"/>
              </a:rPr>
              <a:t> 갖는 분산처리 시스템의 문제점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/>
              <a:t>오래 전부터 존재하던 기술</a:t>
            </a:r>
            <a:endParaRPr lang="en-US" altLang="ko-KR" dirty="0"/>
          </a:p>
          <a:p>
            <a:pPr lvl="1"/>
            <a:r>
              <a:rPr lang="ko-KR" altLang="en-US" dirty="0"/>
              <a:t>특정 하드웨어 환경이나</a:t>
            </a:r>
            <a:r>
              <a:rPr lang="en-US" altLang="ko-KR" dirty="0"/>
              <a:t> </a:t>
            </a:r>
            <a:r>
              <a:rPr lang="ko-KR" altLang="en-US" dirty="0"/>
              <a:t>특정 소프트웨어 상에서만 동작</a:t>
            </a:r>
          </a:p>
          <a:p>
            <a:pPr lvl="1"/>
            <a:r>
              <a:rPr lang="ko-KR" altLang="en-US" dirty="0" err="1">
                <a:sym typeface="Wingdings" pitchFamily="2" charset="2"/>
              </a:rPr>
              <a:t>노드수가</a:t>
            </a:r>
            <a:r>
              <a:rPr lang="ko-KR" altLang="en-US" dirty="0">
                <a:sym typeface="Wingdings" pitchFamily="2" charset="2"/>
              </a:rPr>
              <a:t> 많을 수록 노드 장애 발생 확률 증가 문제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/>
              <a:t>기존에는 복수의 노드를 이용하는 분산 처리에서는 장비 고장에 따른 영향을 줄이기 위해서 비싼 장비 사용</a:t>
            </a:r>
            <a:endParaRPr lang="en-US" altLang="ko-KR" dirty="0"/>
          </a:p>
          <a:p>
            <a:pPr lvl="2"/>
            <a:r>
              <a:rPr lang="ko-KR" altLang="en-US" dirty="0"/>
              <a:t>범용의 장비 및 쉽게 접근 가능한 </a:t>
            </a:r>
            <a:r>
              <a:rPr lang="en-US" altLang="ko-KR" dirty="0"/>
              <a:t>SW</a:t>
            </a:r>
            <a:r>
              <a:rPr lang="ko-KR" altLang="en-US" dirty="0" err="1"/>
              <a:t>를</a:t>
            </a:r>
            <a:r>
              <a:rPr lang="ko-KR" altLang="en-US" dirty="0"/>
              <a:t> 이용할 수 있어야 함</a:t>
            </a:r>
            <a:endParaRPr lang="en-US" altLang="ko-KR" dirty="0"/>
          </a:p>
          <a:p>
            <a:pPr lvl="1"/>
            <a:r>
              <a:rPr lang="ko-KR" altLang="en-US" dirty="0"/>
              <a:t>노드에 데이터 분산</a:t>
            </a:r>
            <a:r>
              <a:rPr lang="en-US" altLang="ko-KR" dirty="0"/>
              <a:t>,</a:t>
            </a:r>
            <a:r>
              <a:rPr lang="ko-KR" altLang="en-US" dirty="0"/>
              <a:t> 처리 결과 병합 문제</a:t>
            </a:r>
            <a:endParaRPr lang="en-US" altLang="ko-KR" dirty="0"/>
          </a:p>
          <a:p>
            <a:pPr lvl="2"/>
            <a:r>
              <a:rPr lang="ko-KR" altLang="en-US" dirty="0"/>
              <a:t>분산 처리 애플리케이션 개발자는 하나의 작업</a:t>
            </a:r>
            <a:r>
              <a:rPr lang="en-US" altLang="ko-KR" dirty="0"/>
              <a:t>(Job)</a:t>
            </a:r>
            <a:r>
              <a:rPr lang="ko-KR" altLang="en-US" dirty="0"/>
              <a:t>을 여러 과업</a:t>
            </a:r>
            <a:r>
              <a:rPr lang="en-US" altLang="ko-KR" dirty="0"/>
              <a:t>(Task)</a:t>
            </a:r>
            <a:r>
              <a:rPr lang="ko-KR" altLang="en-US" dirty="0" err="1"/>
              <a:t>으로</a:t>
            </a:r>
            <a:r>
              <a:rPr lang="ko-KR" altLang="en-US" dirty="0"/>
              <a:t> 분할하여 각 </a:t>
            </a:r>
            <a:r>
              <a:rPr lang="en-US" altLang="ko-KR" dirty="0"/>
              <a:t>Task</a:t>
            </a:r>
            <a:r>
              <a:rPr lang="ko-KR" altLang="en-US" dirty="0" err="1"/>
              <a:t>를</a:t>
            </a:r>
            <a:r>
              <a:rPr lang="ko-KR" altLang="en-US" dirty="0"/>
              <a:t> 어떤 노드에서 실행할 것인지를 고려해야 함</a:t>
            </a:r>
            <a:endParaRPr lang="en-US" altLang="ko-KR" dirty="0"/>
          </a:p>
          <a:p>
            <a:pPr lvl="2"/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각 </a:t>
            </a:r>
            <a:r>
              <a:rPr lang="en-US" altLang="ko-KR" dirty="0"/>
              <a:t>Task</a:t>
            </a:r>
            <a:r>
              <a:rPr lang="ko-KR" altLang="en-US" dirty="0"/>
              <a:t> 처리 결과를 결합하는 방법</a:t>
            </a:r>
            <a:r>
              <a:rPr lang="en-US" altLang="ko-KR" dirty="0"/>
              <a:t>,</a:t>
            </a:r>
            <a:r>
              <a:rPr lang="ko-KR" altLang="en-US" dirty="0"/>
              <a:t> 노드 고장으로 </a:t>
            </a:r>
            <a:r>
              <a:rPr lang="en-US" altLang="ko-KR" dirty="0"/>
              <a:t>Task</a:t>
            </a:r>
            <a:r>
              <a:rPr lang="ko-KR" altLang="en-US" dirty="0"/>
              <a:t> 처리에 실패하는 경우에 대한 처리를 역시 고려해야 함</a:t>
            </a:r>
          </a:p>
          <a:p>
            <a:pPr marL="39688" lvl="1" indent="0">
              <a:buNone/>
            </a:pPr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30D7-435F-426B-AC44-02B01940ACA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266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Hadoop</a:t>
            </a:r>
          </a:p>
          <a:p>
            <a:pPr lvl="1"/>
            <a:r>
              <a:rPr lang="ko-KR" altLang="en-US" dirty="0"/>
              <a:t>범용적인 기술로 값비싼 </a:t>
            </a:r>
            <a:r>
              <a:rPr lang="en-US" altLang="ko-KR" dirty="0"/>
              <a:t>HW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범용의 </a:t>
            </a:r>
            <a:r>
              <a:rPr lang="en-US" altLang="ko-KR" dirty="0"/>
              <a:t>HW</a:t>
            </a:r>
            <a:r>
              <a:rPr lang="ko-KR" altLang="en-US" dirty="0"/>
              <a:t>에서도 동작 가능</a:t>
            </a:r>
          </a:p>
          <a:p>
            <a:pPr lvl="2"/>
            <a:r>
              <a:rPr lang="ko-KR" altLang="en-US" dirty="0"/>
              <a:t>일부 노드가 고장 나도 데이터를 손실하거나 </a:t>
            </a:r>
            <a:r>
              <a:rPr lang="en-US" altLang="ko-KR" dirty="0"/>
              <a:t>Task</a:t>
            </a:r>
            <a:r>
              <a:rPr lang="ko-KR" altLang="en-US" dirty="0"/>
              <a:t> 처리 실패로 문제가 발생하지 않는 </a:t>
            </a:r>
            <a:r>
              <a:rPr lang="en-US" altLang="ko-KR" dirty="0"/>
              <a:t>SW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일반적인 범용 </a:t>
            </a:r>
            <a:r>
              <a:rPr lang="en-US" altLang="ko-KR" dirty="0">
                <a:sym typeface="Wingdings" pitchFamily="2" charset="2"/>
              </a:rPr>
              <a:t>HW</a:t>
            </a:r>
            <a:r>
              <a:rPr lang="ko-KR" altLang="en-US" dirty="0">
                <a:sym typeface="Wingdings" pitchFamily="2" charset="2"/>
              </a:rPr>
              <a:t> 사용 가능해짐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/>
              <a:t>노드 장애 대비 데이터를</a:t>
            </a:r>
            <a:r>
              <a:rPr lang="en-US" altLang="ko-KR" dirty="0"/>
              <a:t> </a:t>
            </a:r>
            <a:r>
              <a:rPr lang="ko-KR" altLang="en-US" dirty="0"/>
              <a:t>여러 노드에 중복 저장</a:t>
            </a:r>
          </a:p>
          <a:p>
            <a:pPr lvl="1"/>
            <a:r>
              <a:rPr lang="ko-KR" altLang="en-US" dirty="0"/>
              <a:t>각 노드의 저장소를 하나로 </a:t>
            </a:r>
            <a:r>
              <a:rPr lang="ko-KR" altLang="en-US" dirty="0" err="1"/>
              <a:t>가상화하는</a:t>
            </a:r>
            <a:r>
              <a:rPr lang="ko-KR" altLang="en-US" dirty="0"/>
              <a:t> 대용량 데이터 저장소 제공</a:t>
            </a:r>
            <a:endParaRPr lang="en-US" altLang="ko-KR" dirty="0"/>
          </a:p>
          <a:p>
            <a:pPr lvl="1"/>
            <a:r>
              <a:rPr lang="ko-KR" altLang="en-US" dirty="0"/>
              <a:t>병렬처리 및 결과 병합을 위한 프로그래밍 모델 제공</a:t>
            </a:r>
            <a:endParaRPr lang="en-US" altLang="ko-KR" dirty="0"/>
          </a:p>
          <a:p>
            <a:r>
              <a:rPr lang="ko-KR" altLang="en-US" dirty="0"/>
              <a:t>분산 파일 시스템 </a:t>
            </a:r>
            <a:r>
              <a:rPr lang="en-US" altLang="ko-KR" dirty="0"/>
              <a:t>(HDFS)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병렬 분산처리 프레임워크 </a:t>
            </a:r>
            <a:r>
              <a:rPr lang="en-US" altLang="ko-KR" dirty="0"/>
              <a:t>(</a:t>
            </a:r>
            <a:r>
              <a:rPr lang="en-US" altLang="ko-KR" dirty="0" err="1"/>
              <a:t>Mapreduce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분산 파일 시스템</a:t>
            </a:r>
            <a:endParaRPr lang="en-US" altLang="ko-KR" dirty="0"/>
          </a:p>
          <a:p>
            <a:pPr lvl="2"/>
            <a:r>
              <a:rPr lang="ko-KR" altLang="en-US" dirty="0"/>
              <a:t>대용량 데이터를 복수의 노드에 저장하는 구조 </a:t>
            </a:r>
          </a:p>
          <a:p>
            <a:pPr lvl="2"/>
            <a:r>
              <a:rPr lang="ko-KR" altLang="en-US" dirty="0"/>
              <a:t>복수의 노드를 조합해서 사용자에게 하나의 큰 파일 시스템을 제공 </a:t>
            </a:r>
          </a:p>
          <a:p>
            <a:pPr lvl="1"/>
            <a:r>
              <a:rPr lang="ko-KR" altLang="en-US" dirty="0"/>
              <a:t>병렬 분산처리 프레임워크</a:t>
            </a:r>
            <a:endParaRPr lang="en-US" altLang="ko-KR" dirty="0"/>
          </a:p>
          <a:p>
            <a:pPr lvl="2"/>
            <a:r>
              <a:rPr lang="ko-KR" altLang="en-US" dirty="0"/>
              <a:t>하나의 큰 작업</a:t>
            </a:r>
            <a:r>
              <a:rPr lang="en-US" altLang="ko-KR" dirty="0"/>
              <a:t>(</a:t>
            </a:r>
            <a:r>
              <a:rPr lang="ko-KR" altLang="en-US" dirty="0" err="1"/>
              <a:t>잡</a:t>
            </a:r>
            <a:r>
              <a:rPr lang="en-US" altLang="ko-KR" dirty="0"/>
              <a:t>, job)</a:t>
            </a:r>
            <a:r>
              <a:rPr lang="ko-KR" altLang="en-US" dirty="0" err="1"/>
              <a:t>를</a:t>
            </a:r>
            <a:r>
              <a:rPr lang="ko-KR" altLang="en-US" dirty="0"/>
              <a:t> 복수의 과업</a:t>
            </a:r>
            <a:r>
              <a:rPr lang="en-US" altLang="ko-KR" dirty="0"/>
              <a:t>(</a:t>
            </a:r>
            <a:r>
              <a:rPr lang="ko-KR" altLang="en-US" dirty="0"/>
              <a:t>태스크</a:t>
            </a:r>
            <a:r>
              <a:rPr lang="en-US" altLang="ko-KR" dirty="0"/>
              <a:t>, task)</a:t>
            </a:r>
            <a:r>
              <a:rPr lang="ko-KR" altLang="en-US" dirty="0" err="1"/>
              <a:t>으로</a:t>
            </a:r>
            <a:r>
              <a:rPr lang="ko-KR" altLang="en-US" dirty="0"/>
              <a:t> 분할 처리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30D7-435F-426B-AC44-02B01940ACA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15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ko-KR" dirty="0" err="1"/>
              <a:t>Hadoop</a:t>
            </a:r>
            <a:r>
              <a:rPr lang="ko-KR" altLang="en-US" dirty="0"/>
              <a:t> 개요</a:t>
            </a:r>
          </a:p>
        </p:txBody>
      </p:sp>
      <p:pic>
        <p:nvPicPr>
          <p:cNvPr id="13315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1239" y="1465337"/>
            <a:ext cx="7721522" cy="3927326"/>
          </a:xfrm>
        </p:spPr>
      </p:pic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9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</a:t>
            </a:r>
            <a:r>
              <a:rPr lang="ko-KR" altLang="en-US" dirty="0"/>
              <a:t>개요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t="30185" r="67529" b="43056"/>
          <a:stretch/>
        </p:blipFill>
        <p:spPr>
          <a:xfrm>
            <a:off x="578136" y="1215801"/>
            <a:ext cx="7987728" cy="4654995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4B2-0620-47D6-9706-DA2912B78736}" type="slidenum">
              <a:rPr lang="ko-KR" altLang="en-US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5217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</a:t>
            </a:r>
            <a:r>
              <a:rPr lang="ko-KR" altLang="en-US" dirty="0"/>
              <a:t>개요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8D69E-E9DA-4AE2-9959-85D6E8E84E4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94683" y="1341282"/>
            <a:ext cx="351557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cs typeface="Abadi MT Condensed Extra Bold"/>
              </a:rPr>
              <a:t>Raw Input: &lt;key, value&gt;</a:t>
            </a:r>
          </a:p>
        </p:txBody>
      </p:sp>
      <p:cxnSp>
        <p:nvCxnSpPr>
          <p:cNvPr id="13" name="Straight Arrow Connector 7"/>
          <p:cNvCxnSpPr>
            <a:stCxn id="12" idx="2"/>
            <a:endCxn id="14" idx="0"/>
          </p:cNvCxnSpPr>
          <p:nvPr/>
        </p:nvCxnSpPr>
        <p:spPr>
          <a:xfrm>
            <a:off x="4452472" y="1741392"/>
            <a:ext cx="9944" cy="4135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rapezoid 8"/>
          <p:cNvSpPr/>
          <p:nvPr/>
        </p:nvSpPr>
        <p:spPr>
          <a:xfrm>
            <a:off x="3204322" y="2154915"/>
            <a:ext cx="2516188" cy="598832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Arial Black"/>
                <a:cs typeface="Arial Black"/>
              </a:rPr>
              <a:t>MAP</a:t>
            </a:r>
          </a:p>
        </p:txBody>
      </p:sp>
      <p:cxnSp>
        <p:nvCxnSpPr>
          <p:cNvPr id="15" name="Straight Arrow Connector 9"/>
          <p:cNvCxnSpPr>
            <a:stCxn id="14" idx="2"/>
            <a:endCxn id="19" idx="0"/>
          </p:cNvCxnSpPr>
          <p:nvPr/>
        </p:nvCxnSpPr>
        <p:spPr>
          <a:xfrm flipH="1">
            <a:off x="2328816" y="2753747"/>
            <a:ext cx="2133600" cy="1014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0"/>
          <p:cNvCxnSpPr>
            <a:stCxn id="14" idx="2"/>
            <a:endCxn id="18" idx="0"/>
          </p:cNvCxnSpPr>
          <p:nvPr/>
        </p:nvCxnSpPr>
        <p:spPr>
          <a:xfrm>
            <a:off x="4462416" y="2753747"/>
            <a:ext cx="0" cy="1014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1"/>
          <p:cNvCxnSpPr>
            <a:stCxn id="14" idx="2"/>
            <a:endCxn id="20" idx="0"/>
          </p:cNvCxnSpPr>
          <p:nvPr/>
        </p:nvCxnSpPr>
        <p:spPr>
          <a:xfrm>
            <a:off x="4462416" y="2753747"/>
            <a:ext cx="2019300" cy="1091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2"/>
          <p:cNvSpPr/>
          <p:nvPr/>
        </p:nvSpPr>
        <p:spPr>
          <a:xfrm>
            <a:off x="3605166" y="3768641"/>
            <a:ext cx="17145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&lt;K2,V2&gt;</a:t>
            </a:r>
          </a:p>
        </p:txBody>
      </p:sp>
      <p:sp>
        <p:nvSpPr>
          <p:cNvPr id="19" name="Rectangle 13"/>
          <p:cNvSpPr/>
          <p:nvPr/>
        </p:nvSpPr>
        <p:spPr>
          <a:xfrm>
            <a:off x="1471566" y="3768641"/>
            <a:ext cx="17145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&lt;K1, V1&gt;</a:t>
            </a:r>
          </a:p>
        </p:txBody>
      </p:sp>
      <p:sp>
        <p:nvSpPr>
          <p:cNvPr id="20" name="Rectangle 14"/>
          <p:cNvSpPr/>
          <p:nvPr/>
        </p:nvSpPr>
        <p:spPr>
          <a:xfrm>
            <a:off x="5624466" y="3844841"/>
            <a:ext cx="17145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&lt;K3,V3&gt;</a:t>
            </a:r>
          </a:p>
        </p:txBody>
      </p:sp>
      <p:sp>
        <p:nvSpPr>
          <p:cNvPr id="21" name="Trapezoid 15"/>
          <p:cNvSpPr/>
          <p:nvPr/>
        </p:nvSpPr>
        <p:spPr>
          <a:xfrm flipV="1">
            <a:off x="3395616" y="5262561"/>
            <a:ext cx="2133600" cy="589044"/>
          </a:xfrm>
          <a:prstGeom prst="trapezoi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 Black"/>
                <a:cs typeface="Arial Black"/>
              </a:rPr>
              <a:t>REDUCE</a:t>
            </a:r>
          </a:p>
        </p:txBody>
      </p:sp>
      <p:cxnSp>
        <p:nvCxnSpPr>
          <p:cNvPr id="22" name="Straight Arrow Connector 16"/>
          <p:cNvCxnSpPr>
            <a:stCxn id="19" idx="2"/>
            <a:endCxn id="21" idx="2"/>
          </p:cNvCxnSpPr>
          <p:nvPr/>
        </p:nvCxnSpPr>
        <p:spPr>
          <a:xfrm>
            <a:off x="2328816" y="4302041"/>
            <a:ext cx="2133600" cy="960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17"/>
          <p:cNvCxnSpPr>
            <a:stCxn id="18" idx="2"/>
            <a:endCxn id="21" idx="2"/>
          </p:cNvCxnSpPr>
          <p:nvPr/>
        </p:nvCxnSpPr>
        <p:spPr>
          <a:xfrm>
            <a:off x="4462416" y="4302041"/>
            <a:ext cx="0" cy="960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18"/>
          <p:cNvCxnSpPr>
            <a:stCxn id="20" idx="2"/>
            <a:endCxn id="21" idx="2"/>
          </p:cNvCxnSpPr>
          <p:nvPr/>
        </p:nvCxnSpPr>
        <p:spPr>
          <a:xfrm flipH="1">
            <a:off x="4462416" y="4378241"/>
            <a:ext cx="2019300" cy="88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19"/>
          <p:cNvCxnSpPr>
            <a:cxnSpLocks/>
            <a:stCxn id="21" idx="0"/>
          </p:cNvCxnSpPr>
          <p:nvPr/>
        </p:nvCxnSpPr>
        <p:spPr>
          <a:xfrm flipH="1">
            <a:off x="4452472" y="5851605"/>
            <a:ext cx="9944" cy="37147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672510" y="3130017"/>
            <a:ext cx="104387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altLang="ko-KR" sz="1600" dirty="0"/>
              <a:t>1, 2, 3, 4 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4093389" y="3130017"/>
            <a:ext cx="75693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altLang="ko-KR" sz="1600" dirty="0"/>
              <a:t>5, 6, 7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5339510" y="3130017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altLang="ko-KR" sz="1600" dirty="0"/>
              <a:t>8, 9, 10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6369792" y="1400353"/>
            <a:ext cx="26998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it-IT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(1, 2, 3, 4, 5, 6, 7, 8, 9, 10)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903265" y="6183510"/>
            <a:ext cx="58381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1600" dirty="0"/>
              <a:t>385 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514600" y="4500838"/>
            <a:ext cx="1099981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altLang="ko-KR" sz="1600" dirty="0"/>
              <a:t>1, 4, 9, 16</a:t>
            </a:r>
            <a:endParaRPr lang="ko-KR" altLang="en-US" sz="1600" dirty="0"/>
          </a:p>
        </p:txBody>
      </p:sp>
      <p:sp>
        <p:nvSpPr>
          <p:cNvPr id="28" name="직사각형 27"/>
          <p:cNvSpPr/>
          <p:nvPr/>
        </p:nvSpPr>
        <p:spPr>
          <a:xfrm>
            <a:off x="3903283" y="4534894"/>
            <a:ext cx="109837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altLang="ko-KR" sz="1600" dirty="0"/>
              <a:t>25, 36, 49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5322449" y="4534894"/>
            <a:ext cx="1212191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altLang="ko-KR" sz="1600" dirty="0"/>
              <a:t>64, 81, 100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7643536" y="3942264"/>
            <a:ext cx="85792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Square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72860" y="5765234"/>
            <a:ext cx="60625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B07BE-1C57-D3D8-A9F2-F0E4903A4A1A}"/>
              </a:ext>
            </a:extLst>
          </p:cNvPr>
          <p:cNvSpPr txBox="1"/>
          <p:nvPr/>
        </p:nvSpPr>
        <p:spPr>
          <a:xfrm>
            <a:off x="457200" y="877133"/>
            <a:ext cx="205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MapReduce</a:t>
            </a:r>
            <a:endParaRPr lang="en-KR" sz="2800" dirty="0"/>
          </a:p>
        </p:txBody>
      </p:sp>
    </p:spTree>
    <p:extLst>
      <p:ext uri="{BB962C8B-B14F-4D97-AF65-F5344CB8AC3E}">
        <p14:creationId xmlns:p14="http://schemas.microsoft.com/office/powerpoint/2010/main" val="272307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</a:t>
            </a:r>
            <a:r>
              <a:rPr lang="ko-KR" altLang="en-US" dirty="0"/>
              <a:t>역사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Overview</a:t>
            </a:r>
          </a:p>
          <a:p>
            <a:pPr lvl="1"/>
            <a:r>
              <a:rPr lang="en-US" altLang="ko-KR" sz="1200" dirty="0"/>
              <a:t>Google</a:t>
            </a:r>
            <a:r>
              <a:rPr lang="ko-KR" altLang="en-US" sz="1200" dirty="0"/>
              <a:t>의</a:t>
            </a:r>
            <a:r>
              <a:rPr lang="en-US" altLang="ko-KR" sz="1200" dirty="0"/>
              <a:t> GFS, </a:t>
            </a:r>
            <a:r>
              <a:rPr lang="en-US" altLang="ko-KR" sz="1200" dirty="0" err="1"/>
              <a:t>BigTable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MapReduce</a:t>
            </a:r>
            <a:r>
              <a:rPr lang="en-US" altLang="ko-KR" sz="1200" dirty="0"/>
              <a:t> </a:t>
            </a:r>
            <a:r>
              <a:rPr lang="ko-KR" altLang="en-US" sz="1200" dirty="0"/>
              <a:t>를 기반으로 시작</a:t>
            </a:r>
            <a:endParaRPr lang="en-US" altLang="ko-KR" sz="1200" dirty="0"/>
          </a:p>
          <a:p>
            <a:pPr lvl="1"/>
            <a:r>
              <a:rPr lang="ko-KR" altLang="en-US" sz="1200" dirty="0"/>
              <a:t>초기 </a:t>
            </a:r>
            <a:r>
              <a:rPr lang="en-US" altLang="ko-KR" sz="1200" dirty="0"/>
              <a:t>Yahoo! </a:t>
            </a:r>
            <a:r>
              <a:rPr lang="ko-KR" altLang="en-US" sz="1200" dirty="0"/>
              <a:t>의 지원</a:t>
            </a:r>
          </a:p>
          <a:p>
            <a:pPr lvl="1"/>
            <a:r>
              <a:rPr lang="en-US" altLang="ko-KR" sz="1200" dirty="0"/>
              <a:t>4 September, 2007: release 0.14.1 available</a:t>
            </a:r>
          </a:p>
          <a:p>
            <a:pPr lvl="1"/>
            <a:r>
              <a:rPr lang="en-US" altLang="ko-KR" sz="1200" dirty="0"/>
              <a:t>27 December, 2011: </a:t>
            </a:r>
            <a:r>
              <a:rPr lang="en-US" altLang="ko-KR" sz="1200" dirty="0">
                <a:solidFill>
                  <a:srgbClr val="FF0000"/>
                </a:solidFill>
              </a:rPr>
              <a:t>release 1.0.0 </a:t>
            </a:r>
            <a:r>
              <a:rPr lang="en-US" altLang="ko-KR" sz="1200" dirty="0"/>
              <a:t>available</a:t>
            </a:r>
          </a:p>
          <a:p>
            <a:pPr lvl="1"/>
            <a:r>
              <a:rPr lang="en-US" altLang="ko-KR" sz="1200" dirty="0"/>
              <a:t>23 May, 2012: Release 2.0.0-alpha available</a:t>
            </a:r>
          </a:p>
          <a:p>
            <a:pPr lvl="1"/>
            <a:r>
              <a:rPr lang="en-US" altLang="ko-KR" sz="1200" dirty="0"/>
              <a:t>15 October, 2013: </a:t>
            </a:r>
            <a:r>
              <a:rPr lang="en-US" altLang="ko-KR" sz="1200" dirty="0">
                <a:solidFill>
                  <a:srgbClr val="FF0000"/>
                </a:solidFill>
              </a:rPr>
              <a:t>Release 2.2.0 </a:t>
            </a:r>
            <a:r>
              <a:rPr lang="en-US" altLang="ko-KR" sz="1200" dirty="0"/>
              <a:t>available</a:t>
            </a:r>
          </a:p>
          <a:p>
            <a:pPr lvl="1"/>
            <a:r>
              <a:rPr lang="en-US" altLang="ko-KR" sz="1200" dirty="0"/>
              <a:t>18 November, 2014: Release 2.6.0 available</a:t>
            </a:r>
          </a:p>
          <a:p>
            <a:pPr lvl="1"/>
            <a:r>
              <a:rPr lang="en-US" altLang="ko-KR" sz="1200" dirty="0"/>
              <a:t>21 April 2015: Release 2.7.0 available</a:t>
            </a:r>
          </a:p>
          <a:p>
            <a:pPr lvl="1"/>
            <a:r>
              <a:rPr lang="en-US" altLang="ko-KR" sz="1200" dirty="0"/>
              <a:t>13 December 2017 : </a:t>
            </a:r>
            <a:r>
              <a:rPr lang="en-US" altLang="ko-KR" sz="1200" dirty="0">
                <a:solidFill>
                  <a:srgbClr val="FF0000"/>
                </a:solidFill>
              </a:rPr>
              <a:t>Release 3.0.0 </a:t>
            </a:r>
            <a:r>
              <a:rPr lang="en-US" altLang="ko-KR" sz="1200" dirty="0"/>
              <a:t>generally available</a:t>
            </a:r>
          </a:p>
          <a:p>
            <a:pPr lvl="1"/>
            <a:r>
              <a:rPr lang="en-US" altLang="ko-KR" sz="1200" dirty="0"/>
              <a:t>…</a:t>
            </a:r>
          </a:p>
          <a:p>
            <a:pPr lvl="1"/>
            <a:r>
              <a:rPr lang="en-US" altLang="ko-KR" sz="1200" dirty="0"/>
              <a:t>Latest </a:t>
            </a:r>
          </a:p>
          <a:p>
            <a:pPr lvl="2"/>
            <a:r>
              <a:rPr lang="en-US" altLang="ko-KR" sz="1200" dirty="0"/>
              <a:t>2022, Release 2.10.2 available</a:t>
            </a:r>
          </a:p>
          <a:p>
            <a:pPr lvl="2"/>
            <a:r>
              <a:rPr lang="en-US" altLang="ko-KR" sz="1200" dirty="0"/>
              <a:t>2022, Release 3.3.4 available</a:t>
            </a:r>
          </a:p>
          <a:p>
            <a:pPr lvl="2"/>
            <a:endParaRPr lang="en-US" altLang="ko-KR" sz="1200" dirty="0"/>
          </a:p>
          <a:p>
            <a:r>
              <a:rPr lang="en-US" altLang="ko-KR" sz="1800" dirty="0"/>
              <a:t>Hadoop 1 (1.x </a:t>
            </a:r>
            <a:r>
              <a:rPr lang="ko-KR" altLang="en-US" sz="1800" dirty="0"/>
              <a:t>버전</a:t>
            </a:r>
            <a:r>
              <a:rPr lang="en-US" altLang="ko-KR" sz="1800" dirty="0"/>
              <a:t>)   </a:t>
            </a:r>
            <a:r>
              <a:rPr lang="en-US" altLang="ko-KR" sz="1800" dirty="0">
                <a:sym typeface="Wingdings" panose="05000000000000000000" pitchFamily="2" charset="2"/>
              </a:rPr>
              <a:t>   Hadoop 2 (2.x </a:t>
            </a:r>
            <a:r>
              <a:rPr lang="ko-KR" altLang="en-US" sz="1800" dirty="0">
                <a:sym typeface="Wingdings" panose="05000000000000000000" pitchFamily="2" charset="2"/>
              </a:rPr>
              <a:t>버전</a:t>
            </a:r>
            <a:r>
              <a:rPr lang="en-US" altLang="ko-KR" sz="1800" dirty="0">
                <a:sym typeface="Wingdings" panose="05000000000000000000" pitchFamily="2" charset="2"/>
              </a:rPr>
              <a:t>)      Hadoop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3</a:t>
            </a:r>
            <a:r>
              <a:rPr lang="ko-KR" altLang="en-US" sz="1800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(3.x)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30D7-435F-426B-AC44-02B01940ACA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A1359-3900-4E19-B10C-6B556715F5B5}"/>
              </a:ext>
            </a:extLst>
          </p:cNvPr>
          <p:cNvSpPr txBox="1"/>
          <p:nvPr/>
        </p:nvSpPr>
        <p:spPr>
          <a:xfrm>
            <a:off x="3347927" y="5303686"/>
            <a:ext cx="25552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ko-KR" sz="1600" dirty="0">
                <a:sym typeface="Wingdings" panose="05000000000000000000" pitchFamily="2" charset="2"/>
              </a:rPr>
              <a:t>YARN (Yet Another Resource Negotiator)</a:t>
            </a:r>
          </a:p>
          <a:p>
            <a:pPr marL="0" lvl="1"/>
            <a:r>
              <a:rPr lang="en-US" altLang="ko-KR" sz="1600" dirty="0"/>
              <a:t>Fault Tolerance</a:t>
            </a:r>
          </a:p>
          <a:p>
            <a:pPr marL="0" lvl="1"/>
            <a:r>
              <a:rPr lang="en-US" altLang="ko-KR" sz="1600" dirty="0"/>
              <a:t>Scheduler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81670-CC73-41FF-8FB8-1C2240B66A70}"/>
              </a:ext>
            </a:extLst>
          </p:cNvPr>
          <p:cNvSpPr txBox="1"/>
          <p:nvPr/>
        </p:nvSpPr>
        <p:spPr>
          <a:xfrm>
            <a:off x="6221076" y="5303686"/>
            <a:ext cx="24814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altLang="ko-KR" sz="1600" dirty="0">
                <a:sym typeface="Wingdings" panose="05000000000000000000" pitchFamily="2" charset="2"/>
              </a:rPr>
              <a:t>Java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8.0</a:t>
            </a:r>
            <a:r>
              <a:rPr lang="ko-KR" altLang="en-US" sz="1600" dirty="0">
                <a:sym typeface="Wingdings" panose="05000000000000000000" pitchFamily="2" charset="2"/>
              </a:rPr>
              <a:t> 이상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lvl="1"/>
            <a:r>
              <a:rPr lang="en-US" altLang="ko-KR" sz="1600" dirty="0"/>
              <a:t>Erasure Coding in HDFS</a:t>
            </a:r>
          </a:p>
          <a:p>
            <a:pPr marL="0" lvl="1"/>
            <a:r>
              <a:rPr lang="en-US" altLang="ko-KR" sz="1600" dirty="0"/>
              <a:t>Intra-Data Node Balancer</a:t>
            </a:r>
          </a:p>
          <a:p>
            <a:pPr marL="0" lvl="1"/>
            <a:r>
              <a:rPr lang="ko-KR" altLang="en-US" sz="1600" dirty="0"/>
              <a:t>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3182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ko-KR" dirty="0" err="1"/>
              <a:t>Hadoop</a:t>
            </a:r>
            <a:r>
              <a:rPr lang="ko-KR" altLang="nl-NL" dirty="0"/>
              <a:t> </a:t>
            </a:r>
            <a:r>
              <a:rPr lang="ko-KR" altLang="en-US" dirty="0"/>
              <a:t>역사</a:t>
            </a:r>
            <a:r>
              <a:rPr lang="ko-KR" altLang="nl-NL" dirty="0"/>
              <a:t> </a:t>
            </a:r>
            <a:endParaRPr lang="nl-NL" altLang="ko-KR" dirty="0"/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의 검색엔진을 보완하기 위한 기술 개발</a:t>
            </a:r>
            <a:endParaRPr lang="en-US" altLang="ko-KR" dirty="0"/>
          </a:p>
          <a:p>
            <a:pPr lvl="1"/>
            <a:r>
              <a:rPr lang="ko-KR" altLang="en-US" dirty="0"/>
              <a:t>자사의 검색엔진을 위한 대용량의 웹사이트 데이터 저장하고 처리하는 기술 개발하여 사용함</a:t>
            </a:r>
            <a:endParaRPr lang="en-US" altLang="ko-KR" dirty="0"/>
          </a:p>
          <a:p>
            <a:pPr lvl="1"/>
            <a:r>
              <a:rPr lang="ko-KR" altLang="en-US" dirty="0"/>
              <a:t>그중 일부를 논문을 통해서 발표</a:t>
            </a:r>
            <a:r>
              <a:rPr lang="en-US" altLang="ko-KR" dirty="0"/>
              <a:t>	</a:t>
            </a:r>
          </a:p>
          <a:p>
            <a:pPr lvl="2"/>
            <a:r>
              <a:rPr lang="en-US" altLang="ko-KR" dirty="0"/>
              <a:t>2003</a:t>
            </a:r>
            <a:r>
              <a:rPr lang="ko-KR" altLang="en-US" dirty="0"/>
              <a:t>년 </a:t>
            </a:r>
            <a:r>
              <a:rPr lang="en-US" altLang="ko-KR" dirty="0"/>
              <a:t>&lt;The Google File System&gt;</a:t>
            </a:r>
          </a:p>
          <a:p>
            <a:pPr lvl="2"/>
            <a:r>
              <a:rPr lang="en-US" altLang="ko-KR" dirty="0"/>
              <a:t>2004</a:t>
            </a:r>
            <a:r>
              <a:rPr lang="ko-KR" altLang="en-US" dirty="0"/>
              <a:t>년 </a:t>
            </a:r>
            <a:r>
              <a:rPr lang="en-US" altLang="ko-KR" dirty="0"/>
              <a:t>&lt;MapReduce: </a:t>
            </a:r>
            <a:r>
              <a:rPr lang="en-US" altLang="ko-KR" dirty="0" err="1"/>
              <a:t>Simpli</a:t>
            </a:r>
            <a:r>
              <a:rPr lang="en-US" altLang="ko-KR" dirty="0"/>
              <a:t> ed Data Processing on Large Clusters&gt;</a:t>
            </a:r>
          </a:p>
          <a:p>
            <a:endParaRPr lang="en-US" altLang="ko-KR" dirty="0"/>
          </a:p>
          <a:p>
            <a:r>
              <a:rPr lang="ko-KR" altLang="en-US" dirty="0"/>
              <a:t>구글의 </a:t>
            </a:r>
            <a:r>
              <a:rPr lang="ko-KR" altLang="en-US" dirty="0" err="1"/>
              <a:t>오픈된</a:t>
            </a:r>
            <a:r>
              <a:rPr lang="ko-KR" altLang="en-US" dirty="0"/>
              <a:t> 기술을 오픈소스로 구현하기 </a:t>
            </a:r>
            <a:r>
              <a:rPr lang="ko-KR" altLang="en-US" dirty="0" err="1"/>
              <a:t>시작한것이</a:t>
            </a:r>
            <a:r>
              <a:rPr lang="ko-KR" altLang="en-US" dirty="0"/>
              <a:t> </a:t>
            </a:r>
            <a:r>
              <a:rPr lang="en-US" altLang="ko-KR" dirty="0"/>
              <a:t>Hadoop </a:t>
            </a:r>
            <a:r>
              <a:rPr lang="ko-KR" altLang="en-US" dirty="0"/>
              <a:t>의 시작</a:t>
            </a:r>
            <a:endParaRPr lang="en-US" altLang="ko-KR" dirty="0"/>
          </a:p>
          <a:p>
            <a:pPr lvl="1"/>
            <a:r>
              <a:rPr lang="ko-KR" altLang="en-US" dirty="0"/>
              <a:t>현재 구글의 특허는 </a:t>
            </a:r>
            <a:r>
              <a:rPr lang="en-US" altLang="ko-KR" dirty="0"/>
              <a:t>Hadoop </a:t>
            </a:r>
            <a:r>
              <a:rPr lang="ko-KR" altLang="en-US" dirty="0"/>
              <a:t>에서 사용할 수 있도록 허가됨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29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ko-KR" dirty="0" err="1"/>
              <a:t>Hadoop</a:t>
            </a:r>
            <a:r>
              <a:rPr lang="ko-KR" altLang="en-US" dirty="0"/>
              <a:t> 역사</a:t>
            </a:r>
            <a:r>
              <a:rPr lang="ko-KR" altLang="nl-NL" dirty="0"/>
              <a:t> </a:t>
            </a:r>
            <a:endParaRPr lang="ko-KR" altLang="en-US" dirty="0"/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2005</a:t>
            </a:r>
            <a:r>
              <a:rPr lang="ko-KR" altLang="en-US" dirty="0"/>
              <a:t>년부터 </a:t>
            </a:r>
            <a:r>
              <a:rPr lang="ko-KR" altLang="en-US" dirty="0" err="1"/>
              <a:t>더그</a:t>
            </a:r>
            <a:r>
              <a:rPr lang="ko-KR" altLang="en-US" dirty="0"/>
              <a:t> 커팅</a:t>
            </a:r>
            <a:r>
              <a:rPr lang="en-US" altLang="ko-KR" dirty="0"/>
              <a:t>(Doug Cutting)</a:t>
            </a:r>
            <a:r>
              <a:rPr lang="ko-KR" altLang="en-US" dirty="0"/>
              <a:t>을 중심으로 시작</a:t>
            </a:r>
            <a:endParaRPr lang="en-US" altLang="ko-KR" dirty="0"/>
          </a:p>
          <a:p>
            <a:pPr lvl="1"/>
            <a:r>
              <a:rPr lang="ko-KR" altLang="en-US" dirty="0"/>
              <a:t>검색엔진 </a:t>
            </a:r>
            <a:r>
              <a:rPr lang="ko-KR" altLang="en-US" dirty="0" err="1"/>
              <a:t>루씬</a:t>
            </a:r>
            <a:r>
              <a:rPr lang="en-US" altLang="ko-KR" dirty="0"/>
              <a:t>(</a:t>
            </a:r>
            <a:r>
              <a:rPr lang="en-US" altLang="ko-KR" dirty="0" err="1"/>
              <a:t>Lucene</a:t>
            </a:r>
            <a:r>
              <a:rPr lang="en-US" altLang="ko-KR" dirty="0"/>
              <a:t>), </a:t>
            </a:r>
            <a:r>
              <a:rPr lang="ko-KR" altLang="en-US" dirty="0" err="1"/>
              <a:t>넛치</a:t>
            </a:r>
            <a:r>
              <a:rPr lang="en-US" altLang="ko-KR" dirty="0"/>
              <a:t>(</a:t>
            </a:r>
            <a:r>
              <a:rPr lang="en-US" altLang="ko-KR" dirty="0" err="1"/>
              <a:t>Nutch</a:t>
            </a:r>
            <a:r>
              <a:rPr lang="en-US" altLang="ko-KR" dirty="0"/>
              <a:t>) </a:t>
            </a:r>
            <a:r>
              <a:rPr lang="ko-KR" altLang="en-US" dirty="0"/>
              <a:t>의 보완을 위해 </a:t>
            </a:r>
            <a:r>
              <a:rPr lang="en-US" altLang="ko-KR" dirty="0"/>
              <a:t>Hadoop </a:t>
            </a:r>
            <a:r>
              <a:rPr lang="ko-KR" altLang="en-US" dirty="0"/>
              <a:t>개발 시작</a:t>
            </a:r>
            <a:endParaRPr lang="en-US" altLang="ko-KR" dirty="0"/>
          </a:p>
          <a:p>
            <a:pPr lvl="1"/>
            <a:r>
              <a:rPr lang="ko-KR" altLang="en-US" dirty="0"/>
              <a:t>오픈소스로 </a:t>
            </a:r>
            <a:r>
              <a:rPr lang="en-US" altLang="ko-KR" dirty="0"/>
              <a:t>Hadoop</a:t>
            </a:r>
            <a:r>
              <a:rPr lang="ko-KR" altLang="en-US" dirty="0"/>
              <a:t>을 개발하여 누구든지 사용할 수 있도록 함</a:t>
            </a:r>
            <a:endParaRPr lang="en-US" altLang="ko-KR" dirty="0"/>
          </a:p>
          <a:p>
            <a:pPr lvl="1"/>
            <a:r>
              <a:rPr lang="ko-KR" altLang="en-US" dirty="0"/>
              <a:t>많은 개발자가 </a:t>
            </a:r>
            <a:r>
              <a:rPr lang="en-US" altLang="ko-KR" dirty="0"/>
              <a:t>Hadoop</a:t>
            </a:r>
            <a:r>
              <a:rPr lang="ko-KR" altLang="en-US" dirty="0"/>
              <a:t> 개선에 참여하고 있고</a:t>
            </a:r>
            <a:r>
              <a:rPr lang="en-US" altLang="ko-KR" dirty="0"/>
              <a:t>,</a:t>
            </a:r>
            <a:r>
              <a:rPr lang="ko-KR" altLang="en-US" dirty="0"/>
              <a:t> 빠르게 진화 중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Hadoop</a:t>
            </a:r>
            <a:r>
              <a:rPr lang="ko-KR" altLang="en-US" dirty="0"/>
              <a:t> 명칭 유래</a:t>
            </a:r>
            <a:endParaRPr lang="en-US" altLang="ko-KR" dirty="0"/>
          </a:p>
          <a:p>
            <a:pPr lvl="1"/>
            <a:r>
              <a:rPr lang="ko-KR" altLang="en-US" dirty="0" err="1"/>
              <a:t>더그</a:t>
            </a:r>
            <a:r>
              <a:rPr lang="ko-KR" altLang="en-US" dirty="0"/>
              <a:t> 커팅의 아들이 가지고 있던 코끼리 인형의 이름 </a:t>
            </a:r>
          </a:p>
          <a:p>
            <a:pPr lvl="1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1271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42557"/>
            <a:ext cx="38100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185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ko-KR" dirty="0" err="1"/>
              <a:t>Hadoop</a:t>
            </a:r>
            <a:r>
              <a:rPr lang="ko-KR" altLang="en-US" dirty="0"/>
              <a:t> 역사</a:t>
            </a:r>
            <a:r>
              <a:rPr lang="ko-KR" altLang="nl-NL" dirty="0"/>
              <a:t> </a:t>
            </a:r>
            <a:endParaRPr lang="ko-KR" altLang="en-US" dirty="0"/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Hadoop</a:t>
            </a:r>
            <a:r>
              <a:rPr lang="ko-KR" altLang="en-US" dirty="0"/>
              <a:t>과 구글 기술과의 관계</a:t>
            </a:r>
            <a:endParaRPr lang="en-US" altLang="ko-KR" dirty="0"/>
          </a:p>
          <a:p>
            <a:pPr lvl="1"/>
            <a:r>
              <a:rPr lang="en-US" altLang="ko-KR" dirty="0"/>
              <a:t>&lt;The Google File System&gt; </a:t>
            </a:r>
          </a:p>
          <a:p>
            <a:pPr lvl="2"/>
            <a:r>
              <a:rPr lang="ko-KR" altLang="en-US" dirty="0"/>
              <a:t>대량의 데이터를 복수의 서버에 저장할 수 있는 파일 시스템 </a:t>
            </a:r>
          </a:p>
          <a:p>
            <a:pPr lvl="2"/>
            <a:r>
              <a:rPr lang="en-US" altLang="ko-KR" dirty="0"/>
              <a:t>Hadoop</a:t>
            </a:r>
            <a:r>
              <a:rPr lang="ko-KR" altLang="en-US" dirty="0"/>
              <a:t>의 </a:t>
            </a:r>
            <a:r>
              <a:rPr lang="en-US" altLang="ko-KR" dirty="0"/>
              <a:t>HDFS (Hadoop Distributed File System)</a:t>
            </a:r>
          </a:p>
          <a:p>
            <a:pPr lvl="1"/>
            <a:r>
              <a:rPr lang="en-US" altLang="ko-KR" dirty="0"/>
              <a:t>&lt;MapReduce: Simplified Data Processing on Large Clusters&gt; </a:t>
            </a:r>
          </a:p>
          <a:p>
            <a:pPr lvl="2"/>
            <a:r>
              <a:rPr lang="en-US" altLang="ko-KR" dirty="0"/>
              <a:t>Google File System</a:t>
            </a:r>
            <a:r>
              <a:rPr lang="ko-KR" altLang="en-US" dirty="0"/>
              <a:t>에 저장되어 있는 대량의 데이터를 분산 처리하기 위한 알고리즘 프레임워크 </a:t>
            </a:r>
          </a:p>
          <a:p>
            <a:pPr lvl="2"/>
            <a:r>
              <a:rPr lang="nl-NL" altLang="ko-KR" dirty="0"/>
              <a:t>Hadoop</a:t>
            </a:r>
            <a:r>
              <a:rPr lang="ko-KR" altLang="nl-NL" dirty="0"/>
              <a:t>에서는 </a:t>
            </a:r>
            <a:r>
              <a:rPr lang="nl-NL" altLang="ko-KR" dirty="0"/>
              <a:t>Hadoop MapReduce</a:t>
            </a:r>
            <a:br>
              <a:rPr lang="ko-KR" altLang="en-US" dirty="0"/>
            </a:b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0248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4102100"/>
            <a:ext cx="804227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77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8739A-664A-1378-7303-5367C74D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9DB65-E1F6-E4D2-1095-71DCB16E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7411-C319-7E91-688B-56A3FFDC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ECDCD9-AB56-F25E-9334-215179D582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86770" y="214058"/>
            <a:ext cx="4800888" cy="5997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B0086-1B6A-D711-6183-76360903C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80"/>
          <a:stretch/>
        </p:blipFill>
        <p:spPr>
          <a:xfrm>
            <a:off x="5441298" y="214058"/>
            <a:ext cx="3087210" cy="3535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DC48B4-4A4E-C4EF-AD0F-D18D0D77A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66" b="23239"/>
          <a:stretch/>
        </p:blipFill>
        <p:spPr>
          <a:xfrm>
            <a:off x="5370277" y="3749786"/>
            <a:ext cx="3158231" cy="27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85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</a:t>
            </a:r>
            <a:r>
              <a:rPr lang="ko-KR" altLang="en-US" dirty="0"/>
              <a:t>역사</a:t>
            </a:r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721" r="-4721"/>
          <a:stretch>
            <a:fillRect/>
          </a:stretch>
        </p:blipFill>
        <p:spPr>
          <a:xfrm>
            <a:off x="441325" y="1670601"/>
            <a:ext cx="8281988" cy="4089886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4B2-0620-47D6-9706-DA2912B78736}" type="slidenum">
              <a:rPr lang="ko-KR" altLang="en-US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7413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</a:t>
            </a:r>
            <a:r>
              <a:rPr lang="ko-KR" altLang="en-US" dirty="0"/>
              <a:t>생태계 </a:t>
            </a:r>
            <a:r>
              <a:rPr lang="en-US" altLang="ko-KR" dirty="0"/>
              <a:t>(Ecosystem)</a:t>
            </a:r>
            <a:endParaRPr 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0178" name="Picture 2" descr="https://qph.ec.quoracdn.net/main-qimg-d2bb15251c2964a7d86b359a1062529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30" y="1186667"/>
            <a:ext cx="7067925" cy="553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52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91E45-18E4-AEB4-9A0E-DA4CACC9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EEA1-80CA-D283-29D1-A0EF1822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0CFE1-034C-9CAE-4D8D-1BA4B78E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3B6236-5106-49E4-7888-8413B903606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8690" y="136524"/>
            <a:ext cx="7926619" cy="64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4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/>
              <a:t>강의 소개 </a:t>
            </a:r>
            <a:r>
              <a:rPr lang="en-US" altLang="ko-KR"/>
              <a:t>(2/2)</a:t>
            </a:r>
            <a:endParaRPr lang="ko-KR" altLang="en-US"/>
          </a:p>
        </p:txBody>
      </p:sp>
      <p:sp>
        <p:nvSpPr>
          <p:cNvPr id="512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ko-KR" dirty="0"/>
              <a:t>강의 내용</a:t>
            </a:r>
          </a:p>
          <a:p>
            <a:pPr lvl="1"/>
            <a:r>
              <a:rPr lang="ko-KR" altLang="en-US" dirty="0"/>
              <a:t>분산 처리 필요성 및 분산 처리 </a:t>
            </a:r>
            <a:r>
              <a:rPr lang="ko-KR" altLang="en-US" dirty="0" err="1"/>
              <a:t>개녀</a:t>
            </a:r>
            <a:endParaRPr lang="ko-KR" altLang="ko-KR" dirty="0"/>
          </a:p>
          <a:p>
            <a:pPr lvl="1"/>
            <a:r>
              <a:rPr lang="en-US" altLang="ko-KR" dirty="0"/>
              <a:t>Hadoop</a:t>
            </a:r>
            <a:r>
              <a:rPr lang="ko-KR" altLang="en-US" dirty="0"/>
              <a:t>의 동작 원리 및 기본 구조</a:t>
            </a:r>
            <a:endParaRPr lang="en-US" altLang="ko-KR" dirty="0"/>
          </a:p>
          <a:p>
            <a:pPr lvl="1"/>
            <a:r>
              <a:rPr lang="en-US" altLang="ko-KR" dirty="0"/>
              <a:t>Hadoop </a:t>
            </a:r>
            <a:r>
              <a:rPr lang="ko-KR" altLang="en-US" dirty="0"/>
              <a:t>관련 오픈소스 프로젝트 </a:t>
            </a:r>
            <a:r>
              <a:rPr lang="en-US" altLang="ko-KR" dirty="0"/>
              <a:t>: Avro, Parquet, Flume, Sqoop, Pig, Hive, Spark, Zookeeper, Kafka </a:t>
            </a:r>
            <a:r>
              <a:rPr lang="ko-KR" altLang="en-US" dirty="0"/>
              <a:t>등 소개</a:t>
            </a:r>
            <a:endParaRPr lang="en-US" altLang="ko-KR" dirty="0"/>
          </a:p>
          <a:p>
            <a:pPr lvl="1"/>
            <a:r>
              <a:rPr lang="en-US" altLang="ko-KR" dirty="0"/>
              <a:t>Hadoop </a:t>
            </a:r>
            <a:r>
              <a:rPr lang="ko-KR" altLang="en-US" dirty="0"/>
              <a:t>및 </a:t>
            </a:r>
            <a:r>
              <a:rPr lang="en-US" altLang="ko-KR" dirty="0"/>
              <a:t>Spark </a:t>
            </a:r>
            <a:r>
              <a:rPr lang="ko-KR" altLang="en-US" dirty="0"/>
              <a:t>구축 실습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ko-KR" dirty="0"/>
              <a:t>강의 진행 방법</a:t>
            </a:r>
          </a:p>
          <a:p>
            <a:pPr lvl="1"/>
            <a:r>
              <a:rPr lang="ko-KR" altLang="en-US" dirty="0"/>
              <a:t>이론 및 실습</a:t>
            </a:r>
            <a:endParaRPr lang="ko-KR" altLang="ko-KR" dirty="0"/>
          </a:p>
          <a:p>
            <a:pPr lvl="1"/>
            <a:r>
              <a:rPr lang="en-US" altLang="ko-KR" dirty="0"/>
              <a:t>Hadoop,</a:t>
            </a:r>
            <a:r>
              <a:rPr lang="ko-KR" altLang="en-US" dirty="0"/>
              <a:t> </a:t>
            </a:r>
            <a:r>
              <a:rPr lang="en-US" altLang="ko-KR" dirty="0"/>
              <a:t>Spark </a:t>
            </a:r>
            <a:r>
              <a:rPr lang="ko-KR" altLang="en-US" dirty="0"/>
              <a:t>설치 및 운영</a:t>
            </a:r>
            <a:endParaRPr lang="en-US" altLang="ko-KR" dirty="0"/>
          </a:p>
          <a:p>
            <a:pPr lvl="1"/>
            <a:r>
              <a:rPr lang="ko-KR" altLang="en-US" dirty="0"/>
              <a:t>리눅스</a:t>
            </a:r>
            <a:r>
              <a:rPr lang="en-US" altLang="ko-KR" dirty="0"/>
              <a:t> </a:t>
            </a:r>
            <a:r>
              <a:rPr lang="ko-KR" altLang="en-US" dirty="0"/>
              <a:t>운영체제 사용법 필요</a:t>
            </a:r>
            <a:endParaRPr lang="en-US" altLang="ko-KR" dirty="0"/>
          </a:p>
          <a:p>
            <a:pPr lvl="1"/>
            <a:r>
              <a:rPr lang="ko-KR" altLang="en-US" dirty="0"/>
              <a:t>네트워크 기본 개념 이해 필요</a:t>
            </a:r>
            <a:endParaRPr lang="en-US" altLang="ko-KR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3E39F5-F549-4C9B-BE59-C4EC7345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DE0A6E-452E-4CA0-ADE2-8E3ECED2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A732F3-94EF-41FF-8263-E7AAB0AE7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  <a:r>
              <a:rPr lang="en-US" altLang="ko-KR" dirty="0"/>
              <a:t> </a:t>
            </a:r>
            <a:r>
              <a:rPr lang="ko-KR" altLang="en-US" dirty="0"/>
              <a:t>병렬 처리의 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분산 병렬 처리 기술은 매우 오래된 기술 </a:t>
            </a:r>
            <a:r>
              <a:rPr lang="en-US" altLang="ko-KR" dirty="0"/>
              <a:t>40</a:t>
            </a:r>
            <a:r>
              <a:rPr lang="ko-KR" altLang="en-US" dirty="0"/>
              <a:t>년 이상 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구현 및 운영 복잡성 때문에 널리 사용되지 못함 </a:t>
            </a:r>
            <a:r>
              <a:rPr lang="en-US" altLang="ko-KR" dirty="0"/>
              <a:t>(</a:t>
            </a:r>
            <a:r>
              <a:rPr lang="ko-KR" altLang="en-US" dirty="0"/>
              <a:t>일부 고도의 전문가만 구축</a:t>
            </a:r>
            <a:r>
              <a:rPr lang="en-US" altLang="ko-KR" dirty="0"/>
              <a:t>,</a:t>
            </a:r>
            <a:r>
              <a:rPr lang="ko-KR" altLang="en-US" dirty="0"/>
              <a:t> 개발</a:t>
            </a:r>
            <a:r>
              <a:rPr lang="en-US" altLang="ko-KR" dirty="0"/>
              <a:t>,</a:t>
            </a:r>
            <a:r>
              <a:rPr lang="ko-KR" altLang="en-US" dirty="0"/>
              <a:t> 운영 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sz="3200" dirty="0">
                <a:solidFill>
                  <a:srgbClr val="FF0000"/>
                </a:solidFill>
              </a:rPr>
              <a:t>Bigdata</a:t>
            </a:r>
            <a:r>
              <a:rPr lang="en-US" altLang="ko-KR" dirty="0"/>
              <a:t> </a:t>
            </a:r>
            <a:r>
              <a:rPr lang="ko-KR" altLang="en-US" dirty="0"/>
              <a:t>출현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/>
              <a:t>기존 분산 병렬처리 기술 발전</a:t>
            </a:r>
            <a:r>
              <a:rPr lang="en-US" altLang="ko-KR" dirty="0"/>
              <a:t>,</a:t>
            </a:r>
            <a:r>
              <a:rPr lang="ko-KR" altLang="en-US" dirty="0"/>
              <a:t> 대중화</a:t>
            </a:r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sz="3200" dirty="0">
                <a:solidFill>
                  <a:srgbClr val="FF0000"/>
                </a:solidFill>
              </a:rPr>
              <a:t>Bigdata ???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E12CCA34-FAD3-4BD5-97A4-FD74809CA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D0F3F1-71CC-483B-8009-3DB963ED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AF476-6905-4CB0-AB23-0E316F022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</p:spTree>
    <p:extLst>
      <p:ext uri="{BB962C8B-B14F-4D97-AF65-F5344CB8AC3E}">
        <p14:creationId xmlns:p14="http://schemas.microsoft.com/office/powerpoint/2010/main" val="213935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65" y="1247379"/>
            <a:ext cx="7385990" cy="428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저장 용량 용어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77255" y="31062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십억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7255" y="35294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77255" y="39006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천조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55" y="43256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백경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77255" y="47031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십해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77255" y="51023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</a:t>
            </a:r>
            <a:endParaRPr lang="ko-KR" altLang="en-US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C752B4AC-1E84-4D54-8358-762E4ADC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2B945-6F75-4FBF-BDD9-149BD0E0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16331-0AB4-4EE7-9EF1-139C4FC8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0EBEF-2260-EF6C-54C0-38B62CD09A9A}"/>
              </a:ext>
            </a:extLst>
          </p:cNvPr>
          <p:cNvSpPr txBox="1"/>
          <p:nvPr/>
        </p:nvSpPr>
        <p:spPr>
          <a:xfrm>
            <a:off x="1625963" y="5598660"/>
            <a:ext cx="591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1</a:t>
            </a:r>
            <a:r>
              <a:rPr lang="ko-KR" altLang="en-US" sz="3200" dirty="0">
                <a:solidFill>
                  <a:srgbClr val="FF0000"/>
                </a:solidFill>
              </a:rPr>
              <a:t> </a:t>
            </a:r>
            <a:r>
              <a:rPr lang="en-US" altLang="ko-KR" sz="3200" dirty="0">
                <a:solidFill>
                  <a:srgbClr val="FF0000"/>
                </a:solidFill>
              </a:rPr>
              <a:t>Zeta Bytes </a:t>
            </a:r>
            <a:r>
              <a:rPr lang="en-US" altLang="ko-KR" sz="3200" dirty="0">
                <a:solidFill>
                  <a:srgbClr val="FF0000"/>
                </a:solidFill>
                <a:sym typeface="Wingdings" pitchFamily="2" charset="2"/>
              </a:rPr>
              <a:t> 1 Billion Tera Bytes</a:t>
            </a:r>
            <a:endParaRPr lang="en-K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645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증가 현황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데이터 증가 전망</a:t>
            </a:r>
            <a:endParaRPr lang="en-US" altLang="ko-KR" dirty="0"/>
          </a:p>
          <a:p>
            <a:pPr lvl="1"/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33 ZB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175 ZB</a:t>
            </a:r>
            <a:r>
              <a:rPr lang="ko-KR" altLang="en-US" dirty="0"/>
              <a:t> </a:t>
            </a:r>
            <a:r>
              <a:rPr lang="en-US" altLang="ko-KR" dirty="0"/>
              <a:t>(IDC)</a:t>
            </a:r>
          </a:p>
          <a:p>
            <a:r>
              <a:rPr lang="ko-KR" altLang="en-US" dirty="0"/>
              <a:t>데이터 저장 주체</a:t>
            </a:r>
            <a:endParaRPr lang="en-US" altLang="ko-KR" dirty="0"/>
          </a:p>
          <a:p>
            <a:pPr lvl="1"/>
            <a:r>
              <a:rPr lang="ko-KR" altLang="en-US" dirty="0"/>
              <a:t>코어 영역 </a:t>
            </a:r>
            <a:r>
              <a:rPr lang="en-US" altLang="ko-KR" dirty="0"/>
              <a:t>: </a:t>
            </a:r>
            <a:r>
              <a:rPr lang="ko-KR" altLang="en-US" dirty="0"/>
              <a:t>전통적인 데이터센터와 </a:t>
            </a:r>
            <a:r>
              <a:rPr lang="ko-KR" altLang="en-US" dirty="0" err="1"/>
              <a:t>클라우드</a:t>
            </a:r>
            <a:r>
              <a:rPr lang="ko-KR" altLang="en-US" dirty="0"/>
              <a:t> 인프라</a:t>
            </a:r>
          </a:p>
          <a:p>
            <a:pPr lvl="1"/>
            <a:r>
              <a:rPr lang="ko-KR" altLang="en-US" dirty="0"/>
              <a:t>에지 영역 </a:t>
            </a:r>
            <a:r>
              <a:rPr lang="en-US" altLang="ko-KR" dirty="0"/>
              <a:t>: </a:t>
            </a:r>
            <a:r>
              <a:rPr lang="ko-KR" altLang="en-US" dirty="0" err="1"/>
              <a:t>통신탑이나</a:t>
            </a:r>
            <a:r>
              <a:rPr lang="ko-KR" altLang="en-US" dirty="0"/>
              <a:t> 지사 환경</a:t>
            </a:r>
          </a:p>
          <a:p>
            <a:pPr lvl="1"/>
            <a:r>
              <a:rPr lang="ko-KR" altLang="en-US" dirty="0" err="1"/>
              <a:t>엔드포인트</a:t>
            </a:r>
            <a:r>
              <a:rPr lang="ko-KR" altLang="en-US" dirty="0"/>
              <a:t> </a:t>
            </a:r>
            <a:r>
              <a:rPr lang="en-US" altLang="ko-KR" dirty="0"/>
              <a:t>: PC</a:t>
            </a:r>
            <a:r>
              <a:rPr lang="ko-KR" altLang="en-US" dirty="0"/>
              <a:t>나 스마트폰</a:t>
            </a:r>
            <a:r>
              <a:rPr lang="en-US" altLang="ko-KR" dirty="0"/>
              <a:t>, IoT </a:t>
            </a:r>
            <a:r>
              <a:rPr lang="ko-KR" altLang="en-US" dirty="0"/>
              <a:t>디바이스</a:t>
            </a:r>
          </a:p>
          <a:p>
            <a:r>
              <a:rPr lang="en-US" altLang="ko-KR" dirty="0"/>
              <a:t>175 ZB !!</a:t>
            </a:r>
          </a:p>
          <a:p>
            <a:pPr lvl="1"/>
            <a:r>
              <a:rPr lang="ko-KR" altLang="en-US" dirty="0"/>
              <a:t>블루레이디스크를 달까지 </a:t>
            </a:r>
            <a:r>
              <a:rPr lang="en-US" altLang="ko-KR" dirty="0"/>
              <a:t>23</a:t>
            </a:r>
            <a:r>
              <a:rPr lang="ko-KR" altLang="en-US" dirty="0"/>
              <a:t>번 갈 만큼 쌓을 수 있는 양</a:t>
            </a:r>
          </a:p>
          <a:p>
            <a:pPr lvl="1"/>
            <a:r>
              <a:rPr lang="ko-KR" altLang="en-US" dirty="0"/>
              <a:t>가장 큰 용량의 </a:t>
            </a:r>
            <a:r>
              <a:rPr lang="en-US" altLang="ko-KR" dirty="0"/>
              <a:t>12TB HDD 125</a:t>
            </a:r>
            <a:r>
              <a:rPr lang="ko-KR" altLang="en-US" dirty="0"/>
              <a:t>억 개</a:t>
            </a:r>
          </a:p>
          <a:p>
            <a:r>
              <a:rPr lang="ko-KR" altLang="en-US" dirty="0"/>
              <a:t>모든 데이터를 다 저장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향후 </a:t>
            </a:r>
            <a:r>
              <a:rPr lang="en-US" altLang="ko-KR" dirty="0"/>
              <a:t>7</a:t>
            </a:r>
            <a:r>
              <a:rPr lang="ko-KR" altLang="en-US" dirty="0"/>
              <a:t>년 생산하는 스토리지 총량 </a:t>
            </a:r>
            <a:r>
              <a:rPr lang="en-US" altLang="ko-KR" dirty="0"/>
              <a:t>: 42 ZB</a:t>
            </a:r>
            <a:endParaRPr lang="ko-KR" altLang="en-US" dirty="0"/>
          </a:p>
          <a:p>
            <a:pPr lvl="1"/>
            <a:r>
              <a:rPr lang="ko-KR" altLang="en-US" dirty="0"/>
              <a:t>생성 데이터의 </a:t>
            </a:r>
            <a:r>
              <a:rPr lang="en-US" altLang="ko-KR" dirty="0"/>
              <a:t>30%</a:t>
            </a:r>
            <a:r>
              <a:rPr lang="ko-KR" altLang="en-US" dirty="0"/>
              <a:t>는 실시간 소비</a:t>
            </a:r>
            <a:r>
              <a:rPr lang="en-US" altLang="ko-KR" dirty="0"/>
              <a:t>, </a:t>
            </a:r>
            <a:r>
              <a:rPr lang="ko-KR" altLang="en-US" dirty="0"/>
              <a:t>실제로 저장되는 데이터는 약 </a:t>
            </a:r>
            <a:r>
              <a:rPr lang="en-US" altLang="ko-KR" dirty="0"/>
              <a:t>5% </a:t>
            </a:r>
            <a:endParaRPr lang="ko-KR" altLang="en-US" dirty="0"/>
          </a:p>
          <a:p>
            <a:r>
              <a:rPr lang="ko-KR" altLang="en-US" dirty="0"/>
              <a:t>데이터 생성이 폭증하고 </a:t>
            </a:r>
            <a:r>
              <a:rPr lang="ko-KR" altLang="en-US" dirty="0" err="1"/>
              <a:t>딥러닝과</a:t>
            </a:r>
            <a:r>
              <a:rPr lang="ko-KR" altLang="en-US" dirty="0"/>
              <a:t> 머신 러닝으로 데이터를 분석하려는 양이 늘어나면 저장 하는</a:t>
            </a:r>
            <a:r>
              <a:rPr lang="en-US" altLang="ko-KR" dirty="0"/>
              <a:t> </a:t>
            </a:r>
            <a:r>
              <a:rPr lang="ko-KR" altLang="en-US" dirty="0"/>
              <a:t>데이터 량도 같이 증가 예상</a:t>
            </a:r>
          </a:p>
          <a:p>
            <a:pPr lvl="1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0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증가 크기 </a:t>
            </a:r>
            <a:r>
              <a:rPr lang="en-US" altLang="ko-KR" dirty="0"/>
              <a:t>(</a:t>
            </a:r>
            <a:r>
              <a:rPr lang="ko-KR" altLang="en-US" dirty="0"/>
              <a:t>해외</a:t>
            </a:r>
            <a:r>
              <a:rPr lang="en-US" altLang="ko-KR" dirty="0"/>
              <a:t>) - 2015</a:t>
            </a:r>
            <a:r>
              <a:rPr lang="ko-KR" altLang="en-US" dirty="0"/>
              <a:t>년 기준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ko-KR" dirty="0"/>
              <a:t>LHC (</a:t>
            </a:r>
            <a:r>
              <a:rPr lang="en-US" altLang="ko-KR" dirty="0"/>
              <a:t>large hadron collider)</a:t>
            </a:r>
          </a:p>
          <a:p>
            <a:pPr lvl="1"/>
            <a:r>
              <a:rPr lang="en-CA" altLang="ko-KR" dirty="0"/>
              <a:t>40 TB/S</a:t>
            </a:r>
          </a:p>
          <a:p>
            <a:r>
              <a:rPr lang="en-US" altLang="ko-KR" dirty="0"/>
              <a:t>Facebook</a:t>
            </a:r>
          </a:p>
          <a:p>
            <a:pPr lvl="1"/>
            <a:r>
              <a:rPr lang="ko-KR" altLang="en-US" dirty="0"/>
              <a:t>하루에 </a:t>
            </a:r>
            <a:r>
              <a:rPr lang="en-US" altLang="ko-KR" dirty="0"/>
              <a:t>25</a:t>
            </a:r>
            <a:r>
              <a:rPr lang="ko-KR" altLang="en-US" dirty="0" err="1"/>
              <a:t>억개의</a:t>
            </a:r>
            <a:r>
              <a:rPr lang="ko-KR" altLang="en-US" dirty="0"/>
              <a:t> 콘텐츠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500TB </a:t>
            </a:r>
            <a:r>
              <a:rPr lang="ko-KR" altLang="en-US" dirty="0"/>
              <a:t>이상의 데이터</a:t>
            </a:r>
            <a:endParaRPr lang="en-US" altLang="ko-KR" dirty="0"/>
          </a:p>
          <a:p>
            <a:pPr lvl="1"/>
            <a:r>
              <a:rPr lang="ko-KR" altLang="en-US" dirty="0"/>
              <a:t>하루에 </a:t>
            </a:r>
            <a:r>
              <a:rPr lang="en-US" altLang="ko-KR" dirty="0"/>
              <a:t>27</a:t>
            </a:r>
            <a:r>
              <a:rPr lang="ko-KR" altLang="en-US" dirty="0" err="1"/>
              <a:t>억개의</a:t>
            </a:r>
            <a:r>
              <a:rPr lang="ko-KR" altLang="en-US" dirty="0"/>
              <a:t> 좋아요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400</a:t>
            </a:r>
            <a:r>
              <a:rPr lang="ko-KR" altLang="en-US" dirty="0" err="1"/>
              <a:t>억개의</a:t>
            </a:r>
            <a:r>
              <a:rPr lang="ko-KR" altLang="en-US" dirty="0"/>
              <a:t> 사진</a:t>
            </a:r>
            <a:endParaRPr lang="en-US" altLang="ko-KR" dirty="0"/>
          </a:p>
          <a:p>
            <a:pPr lvl="1"/>
            <a:r>
              <a:rPr lang="en-US" altLang="ko-KR" dirty="0"/>
              <a:t>30</a:t>
            </a:r>
            <a:r>
              <a:rPr lang="ko-KR" altLang="en-US" dirty="0"/>
              <a:t>분에 </a:t>
            </a:r>
            <a:r>
              <a:rPr lang="en-US" altLang="ko-KR" dirty="0"/>
              <a:t>105TB </a:t>
            </a:r>
            <a:r>
              <a:rPr lang="ko-KR" altLang="en-US" dirty="0"/>
              <a:t>데이터 발생</a:t>
            </a:r>
          </a:p>
          <a:p>
            <a:r>
              <a:rPr lang="en-CA" altLang="ko-KR" dirty="0"/>
              <a:t>Twitter</a:t>
            </a:r>
          </a:p>
          <a:p>
            <a:pPr lvl="1"/>
            <a:r>
              <a:rPr lang="ko-KR" altLang="en-US" dirty="0"/>
              <a:t>하루에 약 </a:t>
            </a:r>
            <a:r>
              <a:rPr lang="en-CA" altLang="ko-KR" dirty="0"/>
              <a:t>12 TB </a:t>
            </a:r>
            <a:r>
              <a:rPr lang="ko-KR" altLang="en-US" dirty="0"/>
              <a:t>데이터 생성</a:t>
            </a:r>
            <a:r>
              <a:rPr lang="en-CA" altLang="ko-KR" dirty="0"/>
              <a:t> </a:t>
            </a:r>
          </a:p>
          <a:p>
            <a:r>
              <a:rPr lang="en-CA" altLang="ko-KR" dirty="0"/>
              <a:t>New York Stock Exchange</a:t>
            </a:r>
          </a:p>
          <a:p>
            <a:pPr lvl="1"/>
            <a:r>
              <a:rPr lang="ko-KR" altLang="en-US" dirty="0"/>
              <a:t>하루 </a:t>
            </a:r>
            <a:r>
              <a:rPr lang="en-CA" altLang="ko-KR" dirty="0"/>
              <a:t>1TB</a:t>
            </a:r>
          </a:p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76AFD-F555-46EF-8D65-F8A4AF2ED3A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5672</TotalTime>
  <Words>1620</Words>
  <Application>Microsoft Macintosh PowerPoint</Application>
  <PresentationFormat>On-screen Show (4:3)</PresentationFormat>
  <Paragraphs>321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맑은 고딕</vt:lpstr>
      <vt:lpstr>Calibri Light</vt:lpstr>
      <vt:lpstr>Rix모던고딕 M</vt:lpstr>
      <vt:lpstr>Arial</vt:lpstr>
      <vt:lpstr>나눔바른고딕</vt:lpstr>
      <vt:lpstr>Rix모던고딕 B</vt:lpstr>
      <vt:lpstr>Arial Black</vt:lpstr>
      <vt:lpstr>Calibri</vt:lpstr>
      <vt:lpstr>Wingdings</vt:lpstr>
      <vt:lpstr>Office 테마</vt:lpstr>
      <vt:lpstr>분산시스템기초 강의 소개</vt:lpstr>
      <vt:lpstr>강의 소개 (1/2)</vt:lpstr>
      <vt:lpstr>PowerPoint Presentation</vt:lpstr>
      <vt:lpstr>PowerPoint Presentation</vt:lpstr>
      <vt:lpstr>강의 소개 (2/2)</vt:lpstr>
      <vt:lpstr>분산 병렬 처리의 필요성</vt:lpstr>
      <vt:lpstr>저장 용량 용어</vt:lpstr>
      <vt:lpstr>데이터 증가 현황</vt:lpstr>
      <vt:lpstr>데이터 증가 크기 (해외) - 2015년 기준</vt:lpstr>
      <vt:lpstr>PowerPoint Presentation</vt:lpstr>
      <vt:lpstr>Bigdata 개요</vt:lpstr>
      <vt:lpstr>Bigdata 의 특성</vt:lpstr>
      <vt:lpstr>Bigdata 의 특성</vt:lpstr>
      <vt:lpstr>Bigdata 의 특성</vt:lpstr>
      <vt:lpstr>Bigdata 처리 기술</vt:lpstr>
      <vt:lpstr>Bigdata 처리 기술</vt:lpstr>
      <vt:lpstr>수평 확장성을 갖는 시스템 구축 사례</vt:lpstr>
      <vt:lpstr>PowerPoint Presentation</vt:lpstr>
      <vt:lpstr>분산 병렬 처리의 필요성</vt:lpstr>
      <vt:lpstr>Hadoop 소개</vt:lpstr>
      <vt:lpstr>Hadoop 개요</vt:lpstr>
      <vt:lpstr>Hadoop 개요</vt:lpstr>
      <vt:lpstr>Hadoop 개요</vt:lpstr>
      <vt:lpstr>Hadoop 개요</vt:lpstr>
      <vt:lpstr>Hadoop 개요</vt:lpstr>
      <vt:lpstr>Hadoop 역사</vt:lpstr>
      <vt:lpstr>Hadoop 역사 </vt:lpstr>
      <vt:lpstr>Hadoop 역사 </vt:lpstr>
      <vt:lpstr>Hadoop 역사 </vt:lpstr>
      <vt:lpstr>Hadoop 역사</vt:lpstr>
      <vt:lpstr>Hadoop 생태계 (Ecosystem)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Seokil</dc:creator>
  <cp:lastModifiedBy>Seokil Song</cp:lastModifiedBy>
  <cp:revision>80</cp:revision>
  <dcterms:created xsi:type="dcterms:W3CDTF">2020-03-03T03:21:01Z</dcterms:created>
  <dcterms:modified xsi:type="dcterms:W3CDTF">2023-03-01T22:25:08Z</dcterms:modified>
</cp:coreProperties>
</file>